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8A03-2B3E-8545-879F-8CD0E10F5FC0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55447E-2079-6547-BA00-391CF9B5153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8A03-2B3E-8545-879F-8CD0E10F5FC0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447E-2079-6547-BA00-391CF9B5153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55447E-2079-6547-BA00-391CF9B5153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8A03-2B3E-8545-879F-8CD0E10F5FC0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8A03-2B3E-8545-879F-8CD0E10F5FC0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55447E-2079-6547-BA00-391CF9B5153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8A03-2B3E-8545-879F-8CD0E10F5FC0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55447E-2079-6547-BA00-391CF9B5153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A0C8A03-2B3E-8545-879F-8CD0E10F5FC0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447E-2079-6547-BA00-391CF9B5153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8A03-2B3E-8545-879F-8CD0E10F5FC0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55447E-2079-6547-BA00-391CF9B5153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8A03-2B3E-8545-879F-8CD0E10F5FC0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55447E-2079-6547-BA00-391CF9B5153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8A03-2B3E-8545-879F-8CD0E10F5FC0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55447E-2079-6547-BA00-391CF9B5153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55447E-2079-6547-BA00-391CF9B5153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8A03-2B3E-8545-879F-8CD0E10F5FC0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55447E-2079-6547-BA00-391CF9B5153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A0C8A03-2B3E-8545-879F-8CD0E10F5FC0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A0C8A03-2B3E-8545-879F-8CD0E10F5FC0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55447E-2079-6547-BA00-391CF9B5153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Aplicación de nuevas tecnologías en la conservación y análisis del patrimonio cultural</a:t>
            </a:r>
            <a:br>
              <a:rPr lang="es-ES" dirty="0" smtClean="0"/>
            </a:br>
            <a:endParaRPr lang="es-ES_tradn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Del Proyecto “Barroco Hispano” al </a:t>
            </a:r>
            <a:r>
              <a:rPr lang="es-ES_tradnl" dirty="0" err="1" smtClean="0"/>
              <a:t>CulturePlex</a:t>
            </a:r>
            <a:r>
              <a:rPr lang="es-ES_tradnl" dirty="0" smtClean="0"/>
              <a:t> </a:t>
            </a:r>
            <a:r>
              <a:rPr lang="es-ES_tradnl" dirty="0" err="1" smtClean="0"/>
              <a:t>Lab</a:t>
            </a:r>
            <a:endParaRPr lang="es-ES_trad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352" y="5733256"/>
            <a:ext cx="11715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El contexto institucional en Canadá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La financiación de la investigación: tres consejos</a:t>
            </a:r>
          </a:p>
          <a:p>
            <a:r>
              <a:rPr lang="es-ES_tradnl" dirty="0" smtClean="0"/>
              <a:t>SSHRC. Dentro del consejo de humanidades:</a:t>
            </a:r>
          </a:p>
          <a:p>
            <a:pPr lvl="1"/>
            <a:r>
              <a:rPr lang="es-ES_tradnl" dirty="0" smtClean="0"/>
              <a:t>MCRI: 5-7 años, equipos multidisciplinares, internacionales; problemas grandes.</a:t>
            </a:r>
          </a:p>
          <a:p>
            <a:r>
              <a:rPr lang="es-ES_tradnl" dirty="0" smtClean="0"/>
              <a:t>El proceso: después de 1 año de trabajo, primera solicitud (22 solicitudes; 9 pasaron el corte)</a:t>
            </a:r>
          </a:p>
          <a:p>
            <a:pPr lvl="1"/>
            <a:r>
              <a:rPr lang="es-ES_tradnl" dirty="0" smtClean="0"/>
              <a:t>proyecto final y entrevista en Ottawa, con un comité de 20 expertos y 7 evaluaciones según el proceso </a:t>
            </a:r>
            <a:r>
              <a:rPr lang="es-ES_tradnl" i="1" dirty="0" smtClean="0"/>
              <a:t>peer-</a:t>
            </a:r>
            <a:r>
              <a:rPr lang="es-ES_tradnl" i="1" dirty="0" err="1" smtClean="0"/>
              <a:t>review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Después de 18 meses, dos proyectos fueron seleccionados.</a:t>
            </a:r>
          </a:p>
          <a:p>
            <a:r>
              <a:rPr lang="es-ES_tradnl" dirty="0" smtClean="0"/>
              <a:t>Formación de nuevos investigadores.</a:t>
            </a:r>
          </a:p>
          <a:p>
            <a:r>
              <a:rPr lang="es-ES_tradnl" dirty="0" smtClean="0"/>
              <a:t>Nuevas formas de transmitir el conocimiento creado.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Problema Teórico Original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¿Qué es el barroco?</a:t>
            </a:r>
          </a:p>
          <a:p>
            <a:pPr lvl="1"/>
            <a:r>
              <a:rPr lang="es-ES_tradnl" dirty="0" smtClean="0"/>
              <a:t>El origen de la palabra.</a:t>
            </a:r>
          </a:p>
          <a:p>
            <a:pPr lvl="1"/>
            <a:r>
              <a:rPr lang="es-ES_tradnl" dirty="0" smtClean="0"/>
              <a:t>La teoría de </a:t>
            </a:r>
            <a:r>
              <a:rPr lang="es-ES_tradnl" dirty="0" err="1" smtClean="0"/>
              <a:t>Maravall</a:t>
            </a:r>
            <a:r>
              <a:rPr lang="es-ES_tradnl" dirty="0" smtClean="0"/>
              <a:t>: la crisis; la cultura del barroco: dirigida, masiva, urbana y conservadora.</a:t>
            </a:r>
          </a:p>
          <a:p>
            <a:pPr lvl="1"/>
            <a:r>
              <a:rPr lang="es-ES_tradnl" dirty="0" smtClean="0"/>
              <a:t>El barroco latinoamericano.</a:t>
            </a:r>
          </a:p>
          <a:p>
            <a:r>
              <a:rPr lang="es-ES_tradnl" dirty="0" smtClean="0"/>
              <a:t>Las teorías del neobarroco: </a:t>
            </a:r>
          </a:p>
          <a:p>
            <a:pPr lvl="1"/>
            <a:r>
              <a:rPr lang="es-ES_tradnl" dirty="0" err="1" smtClean="0"/>
              <a:t>Umberto</a:t>
            </a:r>
            <a:r>
              <a:rPr lang="es-ES_tradnl" dirty="0" smtClean="0"/>
              <a:t> Eco y la obra abierta; Omar </a:t>
            </a:r>
            <a:r>
              <a:rPr lang="es-ES_tradnl" dirty="0" err="1" smtClean="0"/>
              <a:t>Calabrese</a:t>
            </a:r>
            <a:r>
              <a:rPr lang="es-ES_tradnl" dirty="0" smtClean="0"/>
              <a:t>; </a:t>
            </a:r>
            <a:r>
              <a:rPr lang="es-ES_tradnl" dirty="0" err="1" smtClean="0"/>
              <a:t>Deleuze</a:t>
            </a:r>
            <a:r>
              <a:rPr lang="es-ES_tradnl" dirty="0" smtClean="0"/>
              <a:t> y "el pliegue" en el pensamiento de Leibniz; </a:t>
            </a:r>
            <a:r>
              <a:rPr lang="es-ES_tradnl" dirty="0" err="1" smtClean="0"/>
              <a:t>Angela</a:t>
            </a:r>
            <a:r>
              <a:rPr lang="es-ES_tradnl" dirty="0" smtClean="0"/>
              <a:t> </a:t>
            </a:r>
            <a:r>
              <a:rPr lang="es-ES_tradnl" dirty="0" err="1" smtClean="0"/>
              <a:t>Ndalianis</a:t>
            </a:r>
            <a:r>
              <a:rPr lang="es-ES_tradnl" dirty="0" smtClean="0"/>
              <a:t> y el cine</a:t>
            </a:r>
          </a:p>
          <a:p>
            <a:r>
              <a:rPr lang="es-ES_tradnl" dirty="0" smtClean="0"/>
              <a:t>La escala</a:t>
            </a:r>
          </a:p>
          <a:p>
            <a:pPr lvl="1"/>
            <a:r>
              <a:rPr lang="es-ES_tradnl" dirty="0" smtClean="0"/>
              <a:t>Geográfica: Dos continentes (… ¿ampliamos a tres?)</a:t>
            </a:r>
          </a:p>
          <a:p>
            <a:pPr lvl="1"/>
            <a:r>
              <a:rPr lang="es-ES_tradnl" dirty="0" smtClean="0"/>
              <a:t>Temporal: Más de dos siglos.</a:t>
            </a:r>
          </a:p>
          <a:p>
            <a:pPr lvl="1"/>
            <a:r>
              <a:rPr lang="es-ES_tradnl" dirty="0" smtClean="0"/>
              <a:t>Disciplinas: literatura, pintura, arquitectura, música, urbanismo.</a:t>
            </a:r>
          </a:p>
          <a:p>
            <a:pPr lvl="1"/>
            <a:r>
              <a:rPr lang="es-ES_tradnl" dirty="0" smtClean="0"/>
              <a:t>… Otras disciplinas: antropología, sociología, historia, matemáticas y computación.</a:t>
            </a:r>
          </a:p>
          <a:p>
            <a:pPr lvl="1"/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Los problemas complejos y las humanidades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La resolución de problemas complejos en equipo constituye una innovación significativa en el modelo de investigación de las humanidades.</a:t>
            </a:r>
          </a:p>
          <a:p>
            <a:r>
              <a:rPr lang="es-ES_tradnl" dirty="0" smtClean="0"/>
              <a:t>Entrenamiento humanista para mantener el foco de atención en la cultura, pero a la vez:</a:t>
            </a:r>
          </a:p>
          <a:p>
            <a:pPr lvl="1"/>
            <a:r>
              <a:rPr lang="es-ES_tradnl" dirty="0" smtClean="0"/>
              <a:t>Adquirir nuevas habilidades</a:t>
            </a:r>
          </a:p>
          <a:p>
            <a:pPr lvl="1"/>
            <a:r>
              <a:rPr lang="es-ES_tradnl" dirty="0" smtClean="0"/>
              <a:t>Nuevos métodos</a:t>
            </a:r>
          </a:p>
          <a:p>
            <a:pPr lvl="1"/>
            <a:r>
              <a:rPr lang="es-ES_tradnl" dirty="0" smtClean="0"/>
              <a:t>Nuevo conocimiento</a:t>
            </a:r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Qué hay que hacer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Hacer bien la pregunta: </a:t>
            </a:r>
          </a:p>
          <a:p>
            <a:pPr lvl="1"/>
            <a:r>
              <a:rPr lang="es-ES_tradnl" i="1" dirty="0" smtClean="0"/>
              <a:t>el barroco como sistema de cultura</a:t>
            </a:r>
          </a:p>
          <a:p>
            <a:r>
              <a:rPr lang="es-ES_tradnl" dirty="0" smtClean="0"/>
              <a:t>El arsenal conceptual: </a:t>
            </a:r>
          </a:p>
          <a:p>
            <a:pPr lvl="1"/>
            <a:r>
              <a:rPr lang="es-ES_tradnl" dirty="0" smtClean="0"/>
              <a:t>los sistemas complejos</a:t>
            </a:r>
          </a:p>
          <a:p>
            <a:pPr lvl="1"/>
            <a:r>
              <a:rPr lang="en-US" dirty="0" err="1" smtClean="0"/>
              <a:t>l</a:t>
            </a:r>
            <a:r>
              <a:rPr lang="es-ES_tradnl" dirty="0" smtClean="0"/>
              <a:t>a transmisión cultural</a:t>
            </a:r>
          </a:p>
          <a:p>
            <a:pPr lvl="1"/>
            <a:r>
              <a:rPr lang="en-US" dirty="0" smtClean="0"/>
              <a:t>l</a:t>
            </a:r>
            <a:r>
              <a:rPr lang="es-ES_tradnl" dirty="0" smtClean="0"/>
              <a:t>os contextos culturales </a:t>
            </a:r>
          </a:p>
          <a:p>
            <a:r>
              <a:rPr lang="es-ES_tradnl" dirty="0" smtClean="0"/>
              <a:t>Un equipo interdisciplinar (no solo multidisciplinar):</a:t>
            </a:r>
          </a:p>
          <a:p>
            <a:pPr lvl="1"/>
            <a:r>
              <a:rPr lang="es-ES_tradnl" dirty="0" smtClean="0"/>
              <a:t>Que intenta cubrir las disciplinas involucradas</a:t>
            </a:r>
          </a:p>
          <a:p>
            <a:pPr lvl="1"/>
            <a:r>
              <a:rPr lang="es-ES_tradnl" dirty="0" smtClean="0"/>
              <a:t>… pero no como compartimentos estancos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</a:t>
            </a:r>
            <a:r>
              <a:rPr lang="es-ES_tradnl" dirty="0" smtClean="0"/>
              <a:t>areas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 fontScale="77500" lnSpcReduction="20000"/>
          </a:bodyPr>
          <a:lstStyle/>
          <a:p>
            <a:r>
              <a:rPr lang="es-ES_tradnl" dirty="0" smtClean="0"/>
              <a:t>Delimitación de los problemas y análisis. </a:t>
            </a:r>
          </a:p>
          <a:p>
            <a:pPr lvl="1"/>
            <a:r>
              <a:rPr lang="es-ES_tradnl" dirty="0" smtClean="0"/>
              <a:t>División en grupos de trabajo</a:t>
            </a:r>
          </a:p>
          <a:p>
            <a:r>
              <a:rPr lang="es-ES_tradnl" dirty="0" smtClean="0"/>
              <a:t>Recogida y catalogación de materiales inéditos:</a:t>
            </a:r>
          </a:p>
          <a:p>
            <a:pPr lvl="1"/>
            <a:r>
              <a:rPr lang="es-ES_tradnl" dirty="0" smtClean="0"/>
              <a:t>Objetos culturales “tradicionales”: Música, Pintura, Arquitectura, Literatura…</a:t>
            </a:r>
          </a:p>
          <a:p>
            <a:pPr lvl="1"/>
            <a:r>
              <a:rPr lang="es-ES_tradnl" dirty="0" smtClean="0"/>
              <a:t>“Otros” objetos culturales: Redes Sociales, de referencias, de comunicación,…</a:t>
            </a:r>
          </a:p>
          <a:p>
            <a:pPr lvl="1"/>
            <a:r>
              <a:rPr lang="es-ES_tradnl" dirty="0" smtClean="0"/>
              <a:t>El problema de la catalogación: ontologías y tecnologías.</a:t>
            </a:r>
          </a:p>
          <a:p>
            <a:r>
              <a:rPr lang="es-ES_tradnl" dirty="0" smtClean="0"/>
              <a:t>Elaboración de nuevas metodologías y herramientas para el tratamiento de problemas culturales a gran escala</a:t>
            </a:r>
          </a:p>
          <a:p>
            <a:pPr lvl="1"/>
            <a:r>
              <a:rPr lang="es-ES_tradnl" dirty="0" smtClean="0"/>
              <a:t>Modelos de transmisión cultural basados en agentes.</a:t>
            </a:r>
          </a:p>
          <a:p>
            <a:pPr lvl="1"/>
            <a:r>
              <a:rPr lang="es-ES_tradnl" dirty="0" smtClean="0"/>
              <a:t>Tratamiento de datos (estadística, redes, agrupaciones, ....): base de datos de objetos culturales; nuevas herramientas de visualización; evolución cultural.</a:t>
            </a:r>
          </a:p>
          <a:p>
            <a:pPr lvl="1"/>
            <a:r>
              <a:rPr lang="es-ES_tradnl" dirty="0" smtClean="0"/>
              <a:t>Semántica y Mapas de Tópicos: los conceptos principales de una red; el peso de las aristas que unen los nodos.</a:t>
            </a:r>
          </a:p>
          <a:p>
            <a:pPr lvl="1"/>
            <a:r>
              <a:rPr lang="es-ES_tradnl" dirty="0" smtClean="0"/>
              <a:t>Procesamiento de Lenguajes Naturales: novedad, relevancia, búsqueda de patrones, ....</a:t>
            </a:r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… hacia </a:t>
            </a:r>
            <a:r>
              <a:rPr lang="es-ES_tradnl" dirty="0" err="1" smtClean="0"/>
              <a:t>CulturePlex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Un nuevo método de trabajo para las humanidades:</a:t>
            </a:r>
          </a:p>
          <a:p>
            <a:pPr lvl="1"/>
            <a:r>
              <a:rPr lang="es-ES_tradnl" dirty="0" smtClean="0"/>
              <a:t>Social y tecnológico</a:t>
            </a:r>
          </a:p>
          <a:p>
            <a:pPr lvl="1"/>
            <a:r>
              <a:rPr lang="es-ES_tradnl" dirty="0" smtClean="0"/>
              <a:t>Innovador</a:t>
            </a:r>
          </a:p>
          <a:p>
            <a:pPr lvl="1"/>
            <a:r>
              <a:rPr lang="es-ES_tradnl" dirty="0" smtClean="0"/>
              <a:t>Centrado en el ser humano</a:t>
            </a:r>
          </a:p>
          <a:p>
            <a:r>
              <a:rPr lang="es-ES_tradnl" dirty="0" smtClean="0"/>
              <a:t>Un núcleo para nuevos proyectos: </a:t>
            </a:r>
          </a:p>
          <a:p>
            <a:pPr lvl="1"/>
            <a:r>
              <a:rPr lang="es-ES_tradnl" dirty="0" smtClean="0"/>
              <a:t>El archivo de </a:t>
            </a:r>
            <a:r>
              <a:rPr lang="es-ES_tradnl" dirty="0" err="1" smtClean="0"/>
              <a:t>Moxos</a:t>
            </a:r>
            <a:endParaRPr lang="es-ES_tradnl" dirty="0" smtClean="0"/>
          </a:p>
          <a:p>
            <a:pPr lvl="1"/>
            <a:r>
              <a:rPr lang="es-ES_tradnl" dirty="0" smtClean="0"/>
              <a:t>El archivo de arte Barroco: </a:t>
            </a:r>
            <a:r>
              <a:rPr lang="es-ES_tradnl" dirty="0" err="1" smtClean="0"/>
              <a:t>BaroqueArt</a:t>
            </a:r>
            <a:endParaRPr lang="es-ES_tradnl" dirty="0" smtClean="0"/>
          </a:p>
          <a:p>
            <a:pPr lvl="1"/>
            <a:r>
              <a:rPr lang="es-ES_tradnl" dirty="0" smtClean="0"/>
              <a:t>Tratamiento y análisis de redes bibliográficas</a:t>
            </a:r>
          </a:p>
          <a:p>
            <a:pPr lvl="1"/>
            <a:r>
              <a:rPr lang="es-ES_tradnl" dirty="0" smtClean="0"/>
              <a:t>Enseñanza de lenguas: España (Natural </a:t>
            </a:r>
            <a:r>
              <a:rPr lang="es-ES_tradnl" dirty="0" err="1" smtClean="0"/>
              <a:t>Language</a:t>
            </a:r>
            <a:r>
              <a:rPr lang="es-ES_tradnl" dirty="0" smtClean="0"/>
              <a:t>)</a:t>
            </a:r>
          </a:p>
          <a:p>
            <a:pPr lvl="1"/>
            <a:r>
              <a:rPr lang="es-ES_tradnl" dirty="0" smtClean="0"/>
              <a:t>Gestión Cultural: </a:t>
            </a:r>
            <a:r>
              <a:rPr lang="es-ES_tradnl" dirty="0" err="1" smtClean="0"/>
              <a:t>Cvltvre</a:t>
            </a:r>
            <a:r>
              <a:rPr lang="es-ES_tradnl" dirty="0" smtClean="0"/>
              <a:t>, </a:t>
            </a:r>
            <a:r>
              <a:rPr lang="es-ES_tradnl" dirty="0" err="1" smtClean="0"/>
              <a:t>Yutzu</a:t>
            </a:r>
            <a:endParaRPr lang="es-ES_tradnl" dirty="0" smtClean="0"/>
          </a:p>
          <a:p>
            <a:pPr lvl="1"/>
            <a:r>
              <a:rPr lang="es-ES_tradnl" dirty="0" smtClean="0"/>
              <a:t>Nuevas formas de Catalogar: </a:t>
            </a:r>
            <a:r>
              <a:rPr lang="es-ES_tradnl" dirty="0" err="1" smtClean="0"/>
              <a:t>Sylva</a:t>
            </a:r>
            <a:endParaRPr lang="es-ES_tradnl" dirty="0" smtClean="0"/>
          </a:p>
          <a:p>
            <a:pPr lvl="1"/>
            <a:r>
              <a:rPr lang="es-ES_tradnl" dirty="0" smtClean="0"/>
              <a:t>…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Del Proyecto “Barroco Hispano” al CulturePlex Lab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El contexto institucional en Canadá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El Problema Teórico Original&amp;quot;&quot;/&gt;&lt;property id=&quot;20307&quot; value=&quot;258&quot;/&gt;&lt;/object&gt;&lt;object type=&quot;3&quot; unique_id=&quot;10008&quot;&gt;&lt;property id=&quot;20148&quot; value=&quot;5&quot;/&gt;&lt;property id=&quot;20300&quot; value=&quot;Slide 4 - &amp;quot;Los problemas complejos y las humanidades&amp;quot;&quot;/&gt;&lt;property id=&quot;20307&quot; value=&quot;259&quot;/&gt;&lt;/object&gt;&lt;object type=&quot;3&quot; unique_id=&quot;10009&quot;&gt;&lt;property id=&quot;20148&quot; value=&quot;5&quot;/&gt;&lt;property id=&quot;20300&quot; value=&quot;Slide 5 - &amp;quot;El problema&amp;quot;&quot;/&gt;&lt;property id=&quot;20307&quot; value=&quot;266&quot;/&gt;&lt;/object&gt;&lt;object type=&quot;3&quot; unique_id=&quot;10010&quot;&gt;&lt;property id=&quot;20148&quot; value=&quot;5&quot;/&gt;&lt;property id=&quot;20300&quot; value=&quot;Slide 6 - &amp;quot;Qué hay que hacer&amp;quot;&quot;/&gt;&lt;property id=&quot;20307&quot; value=&quot;260&quot;/&gt;&lt;/object&gt;&lt;object type=&quot;3&quot; unique_id=&quot;10011&quot;&gt;&lt;property id=&quot;20148&quot; value=&quot;5&quot;/&gt;&lt;property id=&quot;20300&quot; value=&quot;Slide 7 - &amp;quot;Tareas&amp;quot;&quot;/&gt;&lt;property id=&quot;20307&quot; value=&quot;261&quot;/&gt;&lt;/object&gt;&lt;object type=&quot;3&quot; unique_id=&quot;10012&quot;&gt;&lt;property id=&quot;20148&quot; value=&quot;5&quot;/&gt;&lt;property id=&quot;20300&quot; value=&quot;Slide 8 - &amp;quot;… hacia CulturePlex&amp;quot;&quot;/&gt;&lt;property id=&quot;20307&quot; value=&quot;263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270</TotalTime>
  <Words>548</Words>
  <Application>Microsoft Office PowerPoint</Application>
  <PresentationFormat>Presentación en pantalla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Civil</vt:lpstr>
      <vt:lpstr>Del Proyecto “Barroco Hispano” al CulturePlex Lab</vt:lpstr>
      <vt:lpstr>El contexto institucional en Canadá</vt:lpstr>
      <vt:lpstr>El Problema Teórico Original</vt:lpstr>
      <vt:lpstr>Los problemas complejos y las humanidades</vt:lpstr>
      <vt:lpstr>Qué hay que hacer</vt:lpstr>
      <vt:lpstr>Tareas</vt:lpstr>
      <vt:lpstr>… hacia CulturePlex</vt:lpstr>
    </vt:vector>
  </TitlesOfParts>
  <Company>University of Western Ontario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Juan Luis Suárez</dc:creator>
  <cp:lastModifiedBy>fsancho</cp:lastModifiedBy>
  <cp:revision>19</cp:revision>
  <dcterms:created xsi:type="dcterms:W3CDTF">2009-07-08T21:15:08Z</dcterms:created>
  <dcterms:modified xsi:type="dcterms:W3CDTF">2010-12-15T11:20:10Z</dcterms:modified>
</cp:coreProperties>
</file>