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6" r:id="rId2"/>
    <p:sldId id="267" r:id="rId3"/>
    <p:sldId id="265" r:id="rId4"/>
    <p:sldId id="266" r:id="rId5"/>
    <p:sldId id="268" r:id="rId6"/>
    <p:sldId id="258" r:id="rId7"/>
    <p:sldId id="259" r:id="rId8"/>
    <p:sldId id="269" r:id="rId9"/>
    <p:sldId id="257" r:id="rId10"/>
  </p:sldIdLst>
  <p:sldSz cx="9144000" cy="6858000" type="screen4x3"/>
  <p:notesSz cx="6858000" cy="9144000"/>
  <p:custDataLst>
    <p:tags r:id="rId12"/>
  </p:custDataLst>
  <p:defaultText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74" d="100"/>
          <a:sy n="74" d="100"/>
        </p:scale>
        <p:origin x="-9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437D96-53D8-1543-84E5-6D64224748A2}" type="datetimeFigureOut">
              <a:rPr lang="es-ES_tradnl" smtClean="0"/>
              <a:pPr/>
              <a:t>05/12/2010</a:t>
            </a:fld>
            <a:endParaRPr lang="es-ES_trad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s-ES_trad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8409CB-4F21-384A-A159-D845D1E5A44D}" type="slidenum">
              <a:rPr lang="es-ES_tradnl" smtClean="0"/>
              <a:pPr/>
              <a:t>‹Nº›</a:t>
            </a:fld>
            <a:endParaRPr lang="es-ES_tradnl"/>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Sperberreferencia</a:t>
            </a:r>
            <a:endParaRPr lang="en-US" dirty="0"/>
          </a:p>
        </p:txBody>
      </p:sp>
      <p:sp>
        <p:nvSpPr>
          <p:cNvPr id="4" name="Slide Number Placeholder 3"/>
          <p:cNvSpPr>
            <a:spLocks noGrp="1"/>
          </p:cNvSpPr>
          <p:nvPr>
            <p:ph type="sldNum" sz="quarter" idx="10"/>
          </p:nvPr>
        </p:nvSpPr>
        <p:spPr/>
        <p:txBody>
          <a:bodyPr/>
          <a:lstStyle/>
          <a:p>
            <a:fld id="{4078149A-AD11-AF43-887A-19EC007DEAB4}"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pitchFamily="-65" charset="-128"/>
                <a:cs typeface="ＭＳ Ｐゴシック" pitchFamily="-65" charset="-128"/>
              </a:rPr>
              <a:t>Quartz and Sejnowski: </a:t>
            </a:r>
            <a:r>
              <a:rPr lang="en-US" i="1" smtClean="0">
                <a:ea typeface="ＭＳ Ｐゴシック" pitchFamily="-65" charset="-128"/>
                <a:cs typeface="ＭＳ Ｐゴシック" pitchFamily="-65" charset="-128"/>
              </a:rPr>
              <a:t>Liars, lovers, and heroes</a:t>
            </a:r>
            <a:r>
              <a:rPr lang="en-US" smtClean="0">
                <a:ea typeface="ＭＳ Ｐゴシック" pitchFamily="-65" charset="-128"/>
                <a:cs typeface="ＭＳ Ｐゴシック" pitchFamily="-65" charset="-128"/>
              </a:rPr>
              <a:t>.</a:t>
            </a:r>
          </a:p>
          <a:p>
            <a:pPr eaLnBrk="1" hangingPunct="1">
              <a:spcBef>
                <a:spcPct val="0"/>
              </a:spcBef>
            </a:pPr>
            <a:endParaRPr lang="en-US" smtClean="0">
              <a:ea typeface="ＭＳ Ｐゴシック" pitchFamily="-65" charset="-128"/>
              <a:cs typeface="ＭＳ Ｐゴシック" pitchFamily="-65" charset="-128"/>
            </a:endParaRP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7C2D4F7-C6FE-ED46-9E79-1F1ACC39FF93}" type="slidenum">
              <a:rPr lang="en-US" smtClean="0">
                <a:latin typeface="Arial" pitchFamily="-65" charset="0"/>
                <a:ea typeface="ＭＳ Ｐゴシック" pitchFamily="-65" charset="-128"/>
                <a:cs typeface="ＭＳ Ｐゴシック" pitchFamily="-65" charset="-128"/>
              </a:rPr>
              <a:pPr/>
              <a:t>6</a:t>
            </a:fld>
            <a:endParaRPr lang="en-US" smtClean="0">
              <a:latin typeface="Arial" pitchFamily="-65" charset="0"/>
              <a:ea typeface="ＭＳ Ｐゴシック" pitchFamily="-65" charset="-128"/>
              <a:cs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pitchFamily="-65" charset="-128"/>
                <a:cs typeface="ＭＳ Ｐゴシック" pitchFamily="-65" charset="-128"/>
              </a:rPr>
              <a:t>Merlin Donald: </a:t>
            </a:r>
            <a:r>
              <a:rPr lang="en-US" i="1" smtClean="0">
                <a:ea typeface="ＭＳ Ｐゴシック" pitchFamily="-65" charset="-128"/>
                <a:cs typeface="ＭＳ Ｐゴシック" pitchFamily="-65" charset="-128"/>
              </a:rPr>
              <a:t>A Mind So Rar</a:t>
            </a:r>
            <a:r>
              <a:rPr lang="en-US" smtClean="0">
                <a:ea typeface="ＭＳ Ｐゴシック" pitchFamily="-65" charset="-128"/>
                <a:cs typeface="ＭＳ Ｐゴシック" pitchFamily="-65" charset="-128"/>
              </a:rPr>
              <a:t>e.</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C8F92D-EEB8-0E47-BA6D-CE2CECFC7FDB}" type="slidenum">
              <a:rPr lang="en-US" smtClean="0">
                <a:latin typeface="Arial" pitchFamily="-65" charset="0"/>
                <a:ea typeface="ＭＳ Ｐゴシック" pitchFamily="-65" charset="-128"/>
                <a:cs typeface="ＭＳ Ｐゴシック" pitchFamily="-65" charset="-128"/>
              </a:rPr>
              <a:pPr/>
              <a:t>7</a:t>
            </a:fld>
            <a:endParaRPr lang="en-US" smtClean="0">
              <a:latin typeface="Arial" pitchFamily="-65" charset="0"/>
              <a:ea typeface="ＭＳ Ｐゴシック" pitchFamily="-65" charset="-128"/>
              <a:cs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CCCD483D-33EF-404A-9B39-40C8E7FC2677}" type="datetimeFigureOut">
              <a:rPr lang="es-ES_tradnl" smtClean="0"/>
              <a:pPr/>
              <a:t>05/12/2010</a:t>
            </a:fld>
            <a:endParaRPr lang="es-ES_tradnl"/>
          </a:p>
        </p:txBody>
      </p:sp>
      <p:sp>
        <p:nvSpPr>
          <p:cNvPr id="17" name="16 Marcador de pie de página"/>
          <p:cNvSpPr>
            <a:spLocks noGrp="1"/>
          </p:cNvSpPr>
          <p:nvPr>
            <p:ph type="ftr" sz="quarter" idx="11"/>
          </p:nvPr>
        </p:nvSpPr>
        <p:spPr/>
        <p:txBody>
          <a:bodyPr/>
          <a:lstStyle/>
          <a:p>
            <a:endParaRPr lang="es-ES_tradnl"/>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66B50C6-AA2C-3F45-98D0-C80B041552EA}" type="slidenum">
              <a:rPr lang="es-ES_tradnl" smtClean="0"/>
              <a:pPr/>
              <a:t>‹Nº›</a:t>
            </a:fld>
            <a:endParaRPr lang="es-ES_tradnl"/>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CCD483D-33EF-404A-9B39-40C8E7FC2677}" type="datetimeFigureOut">
              <a:rPr lang="es-ES_tradnl" smtClean="0"/>
              <a:pPr/>
              <a:t>05/12/2010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D66B50C6-AA2C-3F45-98D0-C80B041552EA}" type="slidenum">
              <a:rPr lang="es-ES_tradnl" smtClean="0"/>
              <a:pPr/>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D66B50C6-AA2C-3F45-98D0-C80B041552EA}" type="slidenum">
              <a:rPr lang="es-ES_tradnl" smtClean="0"/>
              <a:pPr/>
              <a:t>‹Nº›</a:t>
            </a:fld>
            <a:endParaRPr lang="es-ES_tradnl"/>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CCD483D-33EF-404A-9B39-40C8E7FC2677}" type="datetimeFigureOut">
              <a:rPr lang="es-ES_tradnl" smtClean="0"/>
              <a:pPr/>
              <a:t>05/12/2010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CCCD483D-33EF-404A-9B39-40C8E7FC2677}" type="datetimeFigureOut">
              <a:rPr lang="es-ES_tradnl" smtClean="0"/>
              <a:pPr/>
              <a:t>05/12/2010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a:xfrm>
            <a:off x="4361688" y="1026372"/>
            <a:ext cx="457200" cy="441325"/>
          </a:xfrm>
        </p:spPr>
        <p:txBody>
          <a:bodyPr/>
          <a:lstStyle/>
          <a:p>
            <a:fld id="{D66B50C6-AA2C-3F45-98D0-C80B041552EA}" type="slidenum">
              <a:rPr lang="es-ES_tradnl" smtClean="0"/>
              <a:pPr/>
              <a:t>‹Nº›</a:t>
            </a:fld>
            <a:endParaRPr lang="es-ES_tradnl"/>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_tradnl"/>
          </a:p>
        </p:txBody>
      </p:sp>
      <p:sp>
        <p:nvSpPr>
          <p:cNvPr id="4" name="3 Marcador de fecha"/>
          <p:cNvSpPr>
            <a:spLocks noGrp="1"/>
          </p:cNvSpPr>
          <p:nvPr>
            <p:ph type="dt" sz="half" idx="10"/>
          </p:nvPr>
        </p:nvSpPr>
        <p:spPr/>
        <p:txBody>
          <a:bodyPr/>
          <a:lstStyle/>
          <a:p>
            <a:fld id="{CCCD483D-33EF-404A-9B39-40C8E7FC2677}" type="datetimeFigureOut">
              <a:rPr lang="es-ES_tradnl" smtClean="0"/>
              <a:pPr/>
              <a:t>05/12/2010</a:t>
            </a:fld>
            <a:endParaRPr lang="es-ES_tradnl"/>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66B50C6-AA2C-3F45-98D0-C80B041552EA}" type="slidenum">
              <a:rPr lang="es-ES_tradnl" smtClean="0"/>
              <a:pPr/>
              <a:t>‹Nº›</a:t>
            </a:fld>
            <a:endParaRPr lang="es-ES_tradnl"/>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CCCD483D-33EF-404A-9B39-40C8E7FC2677}" type="datetimeFigureOut">
              <a:rPr lang="es-ES_tradnl" smtClean="0"/>
              <a:pPr/>
              <a:t>05/12/2010</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D66B50C6-AA2C-3F45-98D0-C80B041552EA}" type="slidenum">
              <a:rPr lang="es-ES_tradnl" smtClean="0"/>
              <a:pPr/>
              <a:t>‹Nº›</a:t>
            </a:fld>
            <a:endParaRPr lang="es-ES_tradnl"/>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CCCD483D-33EF-404A-9B39-40C8E7FC2677}" type="datetimeFigureOut">
              <a:rPr lang="es-ES_tradnl" smtClean="0"/>
              <a:pPr/>
              <a:t>05/12/2010</a:t>
            </a:fld>
            <a:endParaRPr lang="es-ES_tradnl"/>
          </a:p>
        </p:txBody>
      </p:sp>
      <p:sp>
        <p:nvSpPr>
          <p:cNvPr id="8" name="7 Marcador de pie de página"/>
          <p:cNvSpPr>
            <a:spLocks noGrp="1"/>
          </p:cNvSpPr>
          <p:nvPr>
            <p:ph type="ftr" sz="quarter" idx="11"/>
          </p:nvPr>
        </p:nvSpPr>
        <p:spPr>
          <a:xfrm>
            <a:off x="304800" y="6409944"/>
            <a:ext cx="3581400" cy="365760"/>
          </a:xfrm>
        </p:spPr>
        <p:txBody>
          <a:bodyPr/>
          <a:lstStyle/>
          <a:p>
            <a:endParaRPr lang="es-ES_tradnl"/>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D66B50C6-AA2C-3F45-98D0-C80B041552EA}" type="slidenum">
              <a:rPr lang="es-ES_tradnl" smtClean="0"/>
              <a:pPr/>
              <a:t>‹Nº›</a:t>
            </a:fld>
            <a:endParaRPr lang="es-ES_tradnl"/>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CCD483D-33EF-404A-9B39-40C8E7FC2677}" type="datetimeFigureOut">
              <a:rPr lang="es-ES_tradnl" smtClean="0"/>
              <a:pPr/>
              <a:t>05/12/2010</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a:xfrm>
            <a:off x="4343400" y="1036020"/>
            <a:ext cx="457200" cy="441325"/>
          </a:xfrm>
        </p:spPr>
        <p:txBody>
          <a:bodyPr/>
          <a:lstStyle/>
          <a:p>
            <a:fld id="{D66B50C6-AA2C-3F45-98D0-C80B041552EA}" type="slidenum">
              <a:rPr lang="es-ES_tradnl" smtClean="0"/>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CCCD483D-33EF-404A-9B39-40C8E7FC2677}" type="datetimeFigureOut">
              <a:rPr lang="es-ES_tradnl" smtClean="0"/>
              <a:pPr/>
              <a:t>05/12/2010</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D66B50C6-AA2C-3F45-98D0-C80B041552EA}" type="slidenum">
              <a:rPr lang="es-ES_tradnl" smtClean="0"/>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66B50C6-AA2C-3F45-98D0-C80B041552EA}" type="slidenum">
              <a:rPr lang="es-ES_tradnl" smtClean="0"/>
              <a:pPr/>
              <a:t>‹Nº›</a:t>
            </a:fld>
            <a:endParaRPr lang="es-ES_tradnl"/>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CCCD483D-33EF-404A-9B39-40C8E7FC2677}" type="datetimeFigureOut">
              <a:rPr lang="es-ES_tradnl" smtClean="0"/>
              <a:pPr/>
              <a:t>05/12/2010</a:t>
            </a:fld>
            <a:endParaRPr lang="es-ES_tradnl"/>
          </a:p>
        </p:txBody>
      </p:sp>
      <p:sp>
        <p:nvSpPr>
          <p:cNvPr id="6" name="5 Marcador de pie de página"/>
          <p:cNvSpPr>
            <a:spLocks noGrp="1"/>
          </p:cNvSpPr>
          <p:nvPr>
            <p:ph type="ftr" sz="quarter" idx="11"/>
          </p:nvPr>
        </p:nvSpPr>
        <p:spPr>
          <a:xfrm>
            <a:off x="301752" y="6410848"/>
            <a:ext cx="3383280" cy="365760"/>
          </a:xfrm>
        </p:spPr>
        <p:txBody>
          <a:bodyPr/>
          <a:lstStyle/>
          <a:p>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D66B50C6-AA2C-3F45-98D0-C80B041552EA}" type="slidenum">
              <a:rPr lang="es-ES_tradnl" smtClean="0"/>
              <a:pPr/>
              <a:t>‹Nº›</a:t>
            </a:fld>
            <a:endParaRPr lang="es-ES_tradnl"/>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CCCD483D-33EF-404A-9B39-40C8E7FC2677}" type="datetimeFigureOut">
              <a:rPr lang="es-ES_tradnl" smtClean="0"/>
              <a:pPr/>
              <a:t>05/12/2010</a:t>
            </a:fld>
            <a:endParaRPr lang="es-ES_tradnl"/>
          </a:p>
        </p:txBody>
      </p:sp>
      <p:sp>
        <p:nvSpPr>
          <p:cNvPr id="6" name="5 Marcador de pie de página"/>
          <p:cNvSpPr>
            <a:spLocks noGrp="1"/>
          </p:cNvSpPr>
          <p:nvPr>
            <p:ph type="ftr" sz="quarter" idx="11"/>
          </p:nvPr>
        </p:nvSpPr>
        <p:spPr>
          <a:xfrm>
            <a:off x="301752" y="6410848"/>
            <a:ext cx="3584448" cy="365760"/>
          </a:xfrm>
        </p:spPr>
        <p:txBody>
          <a:bodyPr/>
          <a:lstStyle/>
          <a:p>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CCD483D-33EF-404A-9B39-40C8E7FC2677}" type="datetimeFigureOut">
              <a:rPr lang="es-ES_tradnl" smtClean="0"/>
              <a:pPr/>
              <a:t>05/12/2010</a:t>
            </a:fld>
            <a:endParaRPr lang="es-ES_tradnl"/>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_tradnl"/>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66B50C6-AA2C-3F45-98D0-C80B041552EA}" type="slidenum">
              <a:rPr lang="es-ES_tradnl" smtClean="0"/>
              <a:pPr/>
              <a:t>‹Nº›</a:t>
            </a:fld>
            <a:endParaRPr lang="es-ES_tradnl"/>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_rels/slide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s-ES" dirty="0" smtClean="0"/>
              <a:t>Aplicación de nuevas tecnologías en la conservación y análisis del patrimonio cultural</a:t>
            </a:r>
            <a:endParaRPr lang="es-ES" dirty="0"/>
          </a:p>
        </p:txBody>
      </p:sp>
      <p:sp>
        <p:nvSpPr>
          <p:cNvPr id="2" name="Title 1"/>
          <p:cNvSpPr>
            <a:spLocks noGrp="1"/>
          </p:cNvSpPr>
          <p:nvPr>
            <p:ph type="ctrTitle"/>
          </p:nvPr>
        </p:nvSpPr>
        <p:spPr/>
        <p:txBody>
          <a:bodyPr/>
          <a:lstStyle/>
          <a:p>
            <a:r>
              <a:rPr lang="es-ES_tradnl" dirty="0" smtClean="0"/>
              <a:t>La Cultura: Nuevas Aproximaciones Teóricas</a:t>
            </a:r>
            <a:endParaRPr lang="es-ES_tradnl" dirty="0"/>
          </a:p>
        </p:txBody>
      </p:sp>
      <p:pic>
        <p:nvPicPr>
          <p:cNvPr id="4" name="Picture 2"/>
          <p:cNvPicPr>
            <a:picLocks noChangeAspect="1" noChangeArrowheads="1"/>
          </p:cNvPicPr>
          <p:nvPr/>
        </p:nvPicPr>
        <p:blipFill>
          <a:blip r:embed="rId2"/>
          <a:srcRect/>
          <a:stretch>
            <a:fillRect/>
          </a:stretch>
        </p:blipFill>
        <p:spPr bwMode="auto">
          <a:xfrm>
            <a:off x="7740352" y="5733256"/>
            <a:ext cx="1171575"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images-5.jpeg"/>
          <p:cNvPicPr>
            <a:picLocks noChangeAspect="1"/>
          </p:cNvPicPr>
          <p:nvPr/>
        </p:nvPicPr>
        <p:blipFill>
          <a:blip r:embed="rId2"/>
          <a:stretch>
            <a:fillRect/>
          </a:stretch>
        </p:blipFill>
        <p:spPr>
          <a:xfrm>
            <a:off x="2000233" y="3857628"/>
            <a:ext cx="2209728" cy="267007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Title 1"/>
          <p:cNvSpPr>
            <a:spLocks noGrp="1"/>
          </p:cNvSpPr>
          <p:nvPr>
            <p:ph type="title"/>
          </p:nvPr>
        </p:nvSpPr>
        <p:spPr/>
        <p:txBody>
          <a:bodyPr>
            <a:normAutofit/>
          </a:bodyPr>
          <a:lstStyle/>
          <a:p>
            <a:r>
              <a:rPr lang="es-ES_tradnl" dirty="0" smtClean="0"/>
              <a:t>¿Quién está estudiando la cultura?</a:t>
            </a:r>
            <a:endParaRPr lang="es-ES_tradnl" dirty="0"/>
          </a:p>
        </p:txBody>
      </p:sp>
      <p:sp>
        <p:nvSpPr>
          <p:cNvPr id="3" name="Content Placeholder 2"/>
          <p:cNvSpPr>
            <a:spLocks noGrp="1"/>
          </p:cNvSpPr>
          <p:nvPr>
            <p:ph sz="quarter" idx="1"/>
          </p:nvPr>
        </p:nvSpPr>
        <p:spPr>
          <a:xfrm>
            <a:off x="107504" y="1412776"/>
            <a:ext cx="8503920" cy="2616332"/>
          </a:xfrm>
        </p:spPr>
        <p:txBody>
          <a:bodyPr>
            <a:normAutofit fontScale="92500" lnSpcReduction="10000"/>
          </a:bodyPr>
          <a:lstStyle/>
          <a:p>
            <a:r>
              <a:rPr lang="es-ES_tradnl" dirty="0" smtClean="0"/>
              <a:t>Biología evolutiva</a:t>
            </a:r>
          </a:p>
          <a:p>
            <a:r>
              <a:rPr lang="es-ES_tradnl" dirty="0" smtClean="0"/>
              <a:t>Neurociencia</a:t>
            </a:r>
          </a:p>
          <a:p>
            <a:r>
              <a:rPr lang="es-ES_tradnl" dirty="0" smtClean="0"/>
              <a:t>Psicología evolutiva</a:t>
            </a:r>
          </a:p>
          <a:p>
            <a:r>
              <a:rPr lang="es-ES_tradnl" dirty="0" smtClean="0"/>
              <a:t>Teoría de redes sociales y </a:t>
            </a:r>
            <a:br>
              <a:rPr lang="es-ES_tradnl" dirty="0" smtClean="0"/>
            </a:br>
            <a:r>
              <a:rPr lang="es-ES_tradnl" dirty="0" smtClean="0"/>
              <a:t>de comunicación (Internet)</a:t>
            </a:r>
          </a:p>
          <a:p>
            <a:r>
              <a:rPr lang="es-ES_tradnl" dirty="0" smtClean="0"/>
              <a:t>Nuevos medios</a:t>
            </a:r>
            <a:endParaRPr lang="es-ES_tradnl" dirty="0"/>
          </a:p>
        </p:txBody>
      </p:sp>
      <p:pic>
        <p:nvPicPr>
          <p:cNvPr id="4" name="Picture 3" descr="images.jpeg"/>
          <p:cNvPicPr>
            <a:picLocks noChangeAspect="1"/>
          </p:cNvPicPr>
          <p:nvPr/>
        </p:nvPicPr>
        <p:blipFill>
          <a:blip r:embed="rId3"/>
          <a:stretch>
            <a:fillRect/>
          </a:stretch>
        </p:blipFill>
        <p:spPr>
          <a:xfrm>
            <a:off x="5006944" y="1277415"/>
            <a:ext cx="1457356" cy="158008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perspectiveHeroicExtremeLeftFacing"/>
            <a:lightRig rig="threePt" dir="t">
              <a:rot lat="0" lon="0" rev="2700000"/>
            </a:lightRig>
          </a:scene3d>
          <a:sp3d>
            <a:bevelT h="38100"/>
            <a:contourClr>
              <a:srgbClr val="C0C0C0"/>
            </a:contourClr>
          </a:sp3d>
        </p:spPr>
      </p:pic>
      <p:pic>
        <p:nvPicPr>
          <p:cNvPr id="5" name="Picture 4" descr="images-1.jpeg"/>
          <p:cNvPicPr>
            <a:picLocks noChangeAspect="1"/>
          </p:cNvPicPr>
          <p:nvPr/>
        </p:nvPicPr>
        <p:blipFill>
          <a:blip r:embed="rId4"/>
          <a:stretch>
            <a:fillRect/>
          </a:stretch>
        </p:blipFill>
        <p:spPr>
          <a:xfrm>
            <a:off x="6523399" y="1277415"/>
            <a:ext cx="1058501" cy="158008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perspectiveHeroicExtremeLeftFacing"/>
            <a:lightRig rig="threePt" dir="t">
              <a:rot lat="0" lon="0" rev="2700000"/>
            </a:lightRig>
          </a:scene3d>
          <a:sp3d>
            <a:bevelT h="38100"/>
            <a:contourClr>
              <a:srgbClr val="C0C0C0"/>
            </a:contourClr>
          </a:sp3d>
        </p:spPr>
      </p:pic>
      <p:pic>
        <p:nvPicPr>
          <p:cNvPr id="6" name="Picture 5" descr="images-4.jpeg"/>
          <p:cNvPicPr>
            <a:picLocks noChangeAspect="1"/>
          </p:cNvPicPr>
          <p:nvPr/>
        </p:nvPicPr>
        <p:blipFill>
          <a:blip r:embed="rId5"/>
          <a:stretch>
            <a:fillRect/>
          </a:stretch>
        </p:blipFill>
        <p:spPr>
          <a:xfrm>
            <a:off x="3543300" y="1282696"/>
            <a:ext cx="1549400" cy="15494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perspectiveHeroicExtremeLeftFacing"/>
            <a:lightRig rig="threePt" dir="t">
              <a:rot lat="0" lon="0" rev="2700000"/>
            </a:lightRig>
          </a:scene3d>
          <a:sp3d>
            <a:bevelT h="38100"/>
            <a:contourClr>
              <a:srgbClr val="C0C0C0"/>
            </a:contourClr>
          </a:sp3d>
        </p:spPr>
      </p:pic>
      <p:pic>
        <p:nvPicPr>
          <p:cNvPr id="7" name="Picture 6" descr="Tomasello-chimps-child8lg.jpg"/>
          <p:cNvPicPr>
            <a:picLocks noChangeAspect="1"/>
          </p:cNvPicPr>
          <p:nvPr/>
        </p:nvPicPr>
        <p:blipFill>
          <a:blip r:embed="rId6"/>
          <a:stretch>
            <a:fillRect/>
          </a:stretch>
        </p:blipFill>
        <p:spPr>
          <a:xfrm>
            <a:off x="5572133" y="3100388"/>
            <a:ext cx="3500462" cy="342731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perspectiveContrastingLeftFacing"/>
            <a:lightRig rig="threePt" dir="t">
              <a:rot lat="0" lon="0" rev="2700000"/>
            </a:lightRig>
          </a:scene3d>
          <a:sp3d>
            <a:bevelT h="38100"/>
            <a:contourClr>
              <a:srgbClr val="C0C0C0"/>
            </a:contourClr>
          </a:sp3d>
        </p:spPr>
      </p:pic>
      <p:pic>
        <p:nvPicPr>
          <p:cNvPr id="8" name="Picture 7" descr="images-2.jpeg"/>
          <p:cNvPicPr>
            <a:picLocks noChangeAspect="1"/>
          </p:cNvPicPr>
          <p:nvPr/>
        </p:nvPicPr>
        <p:blipFill>
          <a:blip r:embed="rId7"/>
          <a:stretch>
            <a:fillRect/>
          </a:stretch>
        </p:blipFill>
        <p:spPr>
          <a:xfrm>
            <a:off x="7654926" y="1282696"/>
            <a:ext cx="1181226" cy="15494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perspectiveHeroicExtremeLeftFacing"/>
            <a:lightRig rig="threePt" dir="t">
              <a:rot lat="0" lon="0" rev="2700000"/>
            </a:lightRig>
          </a:scene3d>
          <a:sp3d>
            <a:bevelT h="38100"/>
            <a:contourClr>
              <a:srgbClr val="C0C0C0"/>
            </a:contourClr>
          </a:sp3d>
        </p:spPr>
      </p:pic>
      <p:pic>
        <p:nvPicPr>
          <p:cNvPr id="9" name="Picture 8" descr="images-6.jpeg"/>
          <p:cNvPicPr>
            <a:picLocks noChangeAspect="1"/>
          </p:cNvPicPr>
          <p:nvPr/>
        </p:nvPicPr>
        <p:blipFill>
          <a:blip r:embed="rId8"/>
          <a:stretch>
            <a:fillRect/>
          </a:stretch>
        </p:blipFill>
        <p:spPr>
          <a:xfrm>
            <a:off x="357158" y="4385388"/>
            <a:ext cx="1533508" cy="225832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perspectiveHeroicExtremeRightFacing"/>
            <a:lightRig rig="threePt" dir="t">
              <a:rot lat="0" lon="0" rev="2700000"/>
            </a:lightRig>
          </a:scene3d>
          <a:sp3d>
            <a:bevelT h="38100"/>
            <a:contourClr>
              <a:srgbClr val="C0C0C0"/>
            </a:contourClr>
          </a:sp3d>
        </p:spPr>
      </p:pic>
      <p:pic>
        <p:nvPicPr>
          <p:cNvPr id="11" name="Picture 10" descr="images-3.jpeg"/>
          <p:cNvPicPr>
            <a:picLocks noChangeAspect="1"/>
          </p:cNvPicPr>
          <p:nvPr/>
        </p:nvPicPr>
        <p:blipFill>
          <a:blip r:embed="rId9"/>
          <a:stretch>
            <a:fillRect/>
          </a:stretch>
        </p:blipFill>
        <p:spPr>
          <a:xfrm>
            <a:off x="4357719" y="3351213"/>
            <a:ext cx="1524000" cy="10541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41ETGJGK9JL._SL500_AA240_.jpg"/>
          <p:cNvPicPr>
            <a:picLocks noChangeAspect="1"/>
          </p:cNvPicPr>
          <p:nvPr/>
        </p:nvPicPr>
        <p:blipFill>
          <a:blip r:embed="rId2"/>
          <a:stretch>
            <a:fillRect/>
          </a:stretch>
        </p:blipFill>
        <p:spPr>
          <a:xfrm>
            <a:off x="5715008" y="2714620"/>
            <a:ext cx="2906830" cy="375097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Title 1"/>
          <p:cNvSpPr>
            <a:spLocks noGrp="1"/>
          </p:cNvSpPr>
          <p:nvPr>
            <p:ph type="title"/>
          </p:nvPr>
        </p:nvSpPr>
        <p:spPr/>
        <p:txBody>
          <a:bodyPr/>
          <a:lstStyle/>
          <a:p>
            <a:r>
              <a:rPr lang="en-US" dirty="0" smtClean="0"/>
              <a:t>La </a:t>
            </a:r>
            <a:r>
              <a:rPr lang="en-US" dirty="0" err="1" smtClean="0"/>
              <a:t>cultura</a:t>
            </a:r>
            <a:r>
              <a:rPr lang="en-US" dirty="0" smtClean="0"/>
              <a:t> </a:t>
            </a:r>
            <a:r>
              <a:rPr lang="en-US" dirty="0" err="1" smtClean="0"/>
              <a:t>como</a:t>
            </a:r>
            <a:r>
              <a:rPr lang="en-US" dirty="0" smtClean="0"/>
              <a:t> </a:t>
            </a:r>
            <a:r>
              <a:rPr lang="en-US" dirty="0" err="1" smtClean="0"/>
              <a:t>información</a:t>
            </a:r>
            <a:endParaRPr lang="en-US" dirty="0"/>
          </a:p>
        </p:txBody>
      </p:sp>
      <p:sp>
        <p:nvSpPr>
          <p:cNvPr id="3" name="Content Placeholder 2"/>
          <p:cNvSpPr>
            <a:spLocks noGrp="1"/>
          </p:cNvSpPr>
          <p:nvPr>
            <p:ph sz="quarter" idx="1"/>
          </p:nvPr>
        </p:nvSpPr>
        <p:spPr>
          <a:xfrm>
            <a:off x="301752" y="1812800"/>
            <a:ext cx="8503920" cy="3830778"/>
          </a:xfrm>
        </p:spPr>
        <p:txBody>
          <a:bodyPr>
            <a:normAutofit/>
          </a:bodyPr>
          <a:lstStyle/>
          <a:p>
            <a:r>
              <a:rPr lang="en-US" dirty="0" smtClean="0"/>
              <a:t>Peter J. </a:t>
            </a:r>
            <a:r>
              <a:rPr lang="en-US" dirty="0" err="1" smtClean="0"/>
              <a:t>Richerson</a:t>
            </a:r>
            <a:r>
              <a:rPr lang="en-US" dirty="0" smtClean="0"/>
              <a:t> </a:t>
            </a:r>
            <a:r>
              <a:rPr lang="en-US" dirty="0" err="1" smtClean="0"/>
              <a:t>y</a:t>
            </a:r>
            <a:r>
              <a:rPr lang="en-US" dirty="0" smtClean="0"/>
              <a:t> Robert Boyd (2005): </a:t>
            </a:r>
            <a:r>
              <a:rPr lang="en-US" i="1" dirty="0" smtClean="0"/>
              <a:t>Not by Genes Alone. How Culture Transformed Human Evolution.</a:t>
            </a:r>
          </a:p>
        </p:txBody>
      </p:sp>
      <p:sp>
        <p:nvSpPr>
          <p:cNvPr id="6" name="5 CuadroTexto"/>
          <p:cNvSpPr txBox="1"/>
          <p:nvPr/>
        </p:nvSpPr>
        <p:spPr>
          <a:xfrm>
            <a:off x="571472" y="3143248"/>
            <a:ext cx="5429288" cy="3046988"/>
          </a:xfrm>
          <a:prstGeom prst="rect">
            <a:avLst/>
          </a:prstGeom>
          <a:noFill/>
        </p:spPr>
        <p:txBody>
          <a:bodyPr wrap="square" rtlCol="0">
            <a:spAutoFit/>
          </a:bodyPr>
          <a:lstStyle/>
          <a:p>
            <a:pPr marL="0" lvl="1" algn="just"/>
            <a:r>
              <a:rPr lang="es-ES_tradnl" sz="2400" i="1" dirty="0" smtClean="0"/>
              <a:t>“La cultura es información capaz de afectar el comportamiento de un individuo; información que éste adquiere de otros miembros de su especie a través de la enseñanza, la imitación y otras formas de transmisión social.” </a:t>
            </a:r>
          </a:p>
          <a:p>
            <a:pPr algn="just"/>
            <a:endParaRPr lang="es-E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Epidemiología de las representaciones</a:t>
            </a:r>
            <a:endParaRPr lang="es-ES_tradnl" dirty="0"/>
          </a:p>
        </p:txBody>
      </p:sp>
      <p:sp>
        <p:nvSpPr>
          <p:cNvPr id="3" name="Content Placeholder 2"/>
          <p:cNvSpPr>
            <a:spLocks noGrp="1"/>
          </p:cNvSpPr>
          <p:nvPr>
            <p:ph sz="quarter" idx="1"/>
          </p:nvPr>
        </p:nvSpPr>
        <p:spPr/>
        <p:txBody>
          <a:bodyPr>
            <a:normAutofit lnSpcReduction="10000"/>
          </a:bodyPr>
          <a:lstStyle/>
          <a:p>
            <a:r>
              <a:rPr lang="es-ES_tradnl" dirty="0" smtClean="0"/>
              <a:t>Dan </a:t>
            </a:r>
            <a:r>
              <a:rPr lang="es-ES_tradnl" dirty="0" err="1" smtClean="0"/>
              <a:t>Sperber</a:t>
            </a:r>
            <a:r>
              <a:rPr lang="es-ES_tradnl" dirty="0" smtClean="0"/>
              <a:t> (1985): “</a:t>
            </a:r>
            <a:r>
              <a:rPr lang="es-ES_tradnl" dirty="0" err="1" smtClean="0"/>
              <a:t>Anthropology</a:t>
            </a:r>
            <a:r>
              <a:rPr lang="es-ES_tradnl" dirty="0" smtClean="0"/>
              <a:t> </a:t>
            </a:r>
            <a:r>
              <a:rPr lang="es-ES_tradnl" dirty="0" err="1" smtClean="0"/>
              <a:t>and</a:t>
            </a:r>
            <a:r>
              <a:rPr lang="es-ES_tradnl" dirty="0" smtClean="0"/>
              <a:t> </a:t>
            </a:r>
            <a:r>
              <a:rPr lang="es-ES_tradnl" dirty="0" err="1" smtClean="0"/>
              <a:t>Psychology</a:t>
            </a:r>
            <a:r>
              <a:rPr lang="es-ES_tradnl" dirty="0" smtClean="0"/>
              <a:t>: </a:t>
            </a:r>
            <a:r>
              <a:rPr lang="es-ES_tradnl" dirty="0" err="1" smtClean="0"/>
              <a:t>Towards</a:t>
            </a:r>
            <a:r>
              <a:rPr lang="es-ES_tradnl" dirty="0" smtClean="0"/>
              <a:t> </a:t>
            </a:r>
            <a:r>
              <a:rPr lang="es-ES_tradnl" dirty="0" err="1" smtClean="0"/>
              <a:t>an</a:t>
            </a:r>
            <a:r>
              <a:rPr lang="es-ES_tradnl" dirty="0" smtClean="0"/>
              <a:t> </a:t>
            </a:r>
            <a:r>
              <a:rPr lang="es-ES_tradnl" dirty="0" err="1" smtClean="0"/>
              <a:t>Epidemiology</a:t>
            </a:r>
            <a:r>
              <a:rPr lang="es-ES_tradnl" dirty="0" smtClean="0"/>
              <a:t> </a:t>
            </a:r>
            <a:r>
              <a:rPr lang="es-ES_tradnl" dirty="0" err="1" smtClean="0"/>
              <a:t>of</a:t>
            </a:r>
            <a:r>
              <a:rPr lang="es-ES_tradnl" dirty="0" smtClean="0"/>
              <a:t> </a:t>
            </a:r>
            <a:r>
              <a:rPr lang="es-ES_tradnl" dirty="0" err="1" smtClean="0"/>
              <a:t>Representations</a:t>
            </a:r>
            <a:r>
              <a:rPr lang="es-ES_tradnl" dirty="0" smtClean="0"/>
              <a:t>.”</a:t>
            </a:r>
          </a:p>
          <a:p>
            <a:pPr marL="547370" lvl="1" indent="-3175" algn="just">
              <a:buNone/>
            </a:pPr>
            <a:r>
              <a:rPr lang="es-ES_tradnl" i="1" dirty="0" smtClean="0"/>
              <a:t>“cuando hablamos de cultura nos referimos a representaciones de larga duración que están ampliamente distribuidas en una población. Sin embargo, no existe un umbral, un límite que separe, de un lado, las representaciones culturales y, de otro, las representaciones individuales.”</a:t>
            </a:r>
          </a:p>
          <a:p>
            <a:r>
              <a:rPr lang="es-ES_tradnl" dirty="0" smtClean="0"/>
              <a:t>“Explicar la cultura es responder a la siguiente pregunta: </a:t>
            </a:r>
            <a:r>
              <a:rPr lang="es-ES_tradnl" b="1" dirty="0" smtClean="0"/>
              <a:t>¿por qué algunas representaciones tienen más éxito, son más contagiosas y pegadizas que otras dentro de una misma población </a:t>
            </a:r>
            <a:r>
              <a:rPr lang="es-ES_tradnl" b="1" dirty="0" smtClean="0"/>
              <a:t>humana?</a:t>
            </a:r>
            <a:r>
              <a:rPr lang="es-ES_tradnl" dirty="0" smtClean="0"/>
              <a:t>”</a:t>
            </a:r>
            <a:endParaRPr lang="es-ES_trad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Grupo cultural (comunidad) e información</a:t>
            </a:r>
            <a:endParaRPr lang="es-ES_tradnl" dirty="0"/>
          </a:p>
        </p:txBody>
      </p:sp>
      <p:sp>
        <p:nvSpPr>
          <p:cNvPr id="3" name="Content Placeholder 2"/>
          <p:cNvSpPr>
            <a:spLocks noGrp="1"/>
          </p:cNvSpPr>
          <p:nvPr>
            <p:ph sz="quarter" idx="1"/>
          </p:nvPr>
        </p:nvSpPr>
        <p:spPr>
          <a:xfrm>
            <a:off x="301752" y="1527048"/>
            <a:ext cx="8503920" cy="4973786"/>
          </a:xfrm>
        </p:spPr>
        <p:txBody>
          <a:bodyPr>
            <a:normAutofit lnSpcReduction="10000"/>
          </a:bodyPr>
          <a:lstStyle/>
          <a:p>
            <a:r>
              <a:rPr lang="es-ES_tradnl" dirty="0" smtClean="0"/>
              <a:t>Dan </a:t>
            </a:r>
            <a:r>
              <a:rPr lang="es-ES_tradnl" dirty="0" err="1" smtClean="0"/>
              <a:t>Sperber</a:t>
            </a:r>
            <a:r>
              <a:rPr lang="es-ES_tradnl" dirty="0" smtClean="0"/>
              <a:t> y Lawrence A. </a:t>
            </a:r>
            <a:r>
              <a:rPr lang="es-ES_tradnl" dirty="0" err="1" smtClean="0"/>
              <a:t>Hirschfeld</a:t>
            </a:r>
            <a:r>
              <a:rPr lang="es-ES_tradnl" dirty="0" smtClean="0"/>
              <a:t>: “</a:t>
            </a:r>
            <a:r>
              <a:rPr lang="es-ES_tradnl" dirty="0" err="1" smtClean="0"/>
              <a:t>The</a:t>
            </a:r>
            <a:r>
              <a:rPr lang="es-ES_tradnl" dirty="0" smtClean="0"/>
              <a:t> </a:t>
            </a:r>
            <a:r>
              <a:rPr lang="es-ES_tradnl" dirty="0" err="1" smtClean="0"/>
              <a:t>cognitive</a:t>
            </a:r>
            <a:r>
              <a:rPr lang="es-ES_tradnl" dirty="0" smtClean="0"/>
              <a:t> </a:t>
            </a:r>
            <a:r>
              <a:rPr lang="es-ES_tradnl" dirty="0" err="1" smtClean="0"/>
              <a:t>foundations</a:t>
            </a:r>
            <a:r>
              <a:rPr lang="es-ES_tradnl" dirty="0" smtClean="0"/>
              <a:t> of cultural </a:t>
            </a:r>
            <a:r>
              <a:rPr lang="es-ES_tradnl" dirty="0" err="1" smtClean="0"/>
              <a:t>stability</a:t>
            </a:r>
            <a:r>
              <a:rPr lang="es-ES_tradnl" dirty="0" smtClean="0"/>
              <a:t> and </a:t>
            </a:r>
            <a:r>
              <a:rPr lang="es-ES_tradnl" dirty="0" err="1" smtClean="0"/>
              <a:t>diversity</a:t>
            </a:r>
            <a:r>
              <a:rPr lang="es-ES_tradnl" dirty="0" smtClean="0"/>
              <a:t>.” (2004)</a:t>
            </a:r>
          </a:p>
          <a:p>
            <a:pPr marL="547370" lvl="1" indent="-3175" algn="just">
              <a:buNone/>
            </a:pPr>
            <a:r>
              <a:rPr lang="es-ES_tradnl" i="1" dirty="0" smtClean="0"/>
              <a:t>“Un grupo cultural se mantiene junto por medio de un </a:t>
            </a:r>
            <a:r>
              <a:rPr lang="es-ES_tradnl" b="1" i="1" dirty="0" smtClean="0"/>
              <a:t>flujo constante de información</a:t>
            </a:r>
            <a:r>
              <a:rPr lang="es-ES_tradnl" i="1" dirty="0" smtClean="0"/>
              <a:t>, de la cual, la mayoría trata de circunstancias locales y pasajeras y no se transmite más allá de los miembros del grupo. Alguna información relevante se transmite de manera repetida de una manera implícita o explícita y acaba siendo compartida por la mayoría de los miembros del grupo. </a:t>
            </a:r>
            <a:r>
              <a:rPr lang="es-ES_tradnl" b="1" i="1" dirty="0" smtClean="0"/>
              <a:t>‘Cultura’ se refiere a esta información ampliamente distribuida, su representación en la mente de la gente y sus expresiones en comportamientos e interacciones</a:t>
            </a:r>
            <a:r>
              <a:rPr lang="es-ES_tradnl" i="1" dirty="0" smtClean="0"/>
              <a:t>.”</a:t>
            </a:r>
            <a:br>
              <a:rPr lang="es-ES_tradnl" i="1" dirty="0" smtClean="0"/>
            </a:br>
            <a:endParaRPr lang="es-ES_tradnl"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a:bodyPr>
          <a:lstStyle/>
          <a:p>
            <a:pPr eaLnBrk="1" hangingPunct="1"/>
            <a:r>
              <a:rPr lang="es-ES_tradnl" sz="4000" dirty="0" smtClean="0"/>
              <a:t>La cultura, el cerebro </a:t>
            </a:r>
            <a:r>
              <a:rPr lang="en-US" sz="4000" dirty="0" smtClean="0"/>
              <a:t>… </a:t>
            </a:r>
            <a:r>
              <a:rPr lang="es-ES_tradnl" sz="4000" dirty="0" smtClean="0"/>
              <a:t>y el barroco</a:t>
            </a:r>
          </a:p>
        </p:txBody>
      </p:sp>
      <p:sp>
        <p:nvSpPr>
          <p:cNvPr id="32771" name="Content Placeholder 2"/>
          <p:cNvSpPr>
            <a:spLocks noGrp="1"/>
          </p:cNvSpPr>
          <p:nvPr>
            <p:ph sz="quarter" idx="1"/>
          </p:nvPr>
        </p:nvSpPr>
        <p:spPr>
          <a:xfrm>
            <a:off x="301752" y="4027378"/>
            <a:ext cx="8503920" cy="2473456"/>
          </a:xfrm>
        </p:spPr>
        <p:txBody>
          <a:bodyPr>
            <a:noAutofit/>
          </a:bodyPr>
          <a:lstStyle/>
          <a:p>
            <a:r>
              <a:rPr lang="es-ES_tradnl" sz="2000" dirty="0" smtClean="0">
                <a:ea typeface="ＭＳ Ｐゴシック" pitchFamily="-105" charset="-128"/>
                <a:cs typeface="ＭＳ Ｐゴシック" pitchFamily="-105" charset="-128"/>
              </a:rPr>
              <a:t>La cultura moderna (hace 40.000 años): </a:t>
            </a:r>
          </a:p>
          <a:p>
            <a:pPr marL="547688" lvl="1" indent="-6350" algn="just">
              <a:buNone/>
            </a:pPr>
            <a:r>
              <a:rPr lang="es-ES_tradnl" sz="1600" i="1" dirty="0" smtClean="0">
                <a:ea typeface="ＭＳ Ｐゴシック" pitchFamily="-105" charset="-128"/>
                <a:cs typeface="ＭＳ Ｐゴシック" pitchFamily="-105" charset="-128"/>
              </a:rPr>
              <a:t>Gracias a una revolución en la tecnología de los símbolos, la cognición humana comenzó a evolucionar dirigida por la propia tecnología y la cultura. El principal hecho aquí fue la externalización de la memoria. Mientras que los primeros humanos dependían por completo de su biología para recordar, los humanos modernos pueden servirse de poderosas herramientas externas para almacenar y acceder al conocimiento cultural. Esto revolucionó la forma en que los humanos piensan así como los tipos de sistemas distribuidos de conocimiento que podemos construir.</a:t>
            </a:r>
          </a:p>
          <a:p>
            <a:pPr lvl="2" algn="r">
              <a:buNone/>
            </a:pPr>
            <a:r>
              <a:rPr lang="es-ES_tradnl" sz="1200" dirty="0" err="1" smtClean="0">
                <a:ea typeface="ＭＳ Ｐゴシック" pitchFamily="-105" charset="-128"/>
                <a:cs typeface="ＭＳ Ｐゴシック" pitchFamily="-105" charset="-128"/>
              </a:rPr>
              <a:t>Merlin</a:t>
            </a:r>
            <a:r>
              <a:rPr lang="es-ES_tradnl" sz="1200" dirty="0" smtClean="0">
                <a:ea typeface="ＭＳ Ｐゴシック" pitchFamily="-105" charset="-128"/>
                <a:cs typeface="ＭＳ Ｐゴシック" pitchFamily="-105" charset="-128"/>
              </a:rPr>
              <a:t> Donald</a:t>
            </a:r>
            <a:r>
              <a:rPr lang="es-ES_tradnl" sz="1200" i="1" dirty="0" smtClean="0">
                <a:ea typeface="ＭＳ Ｐゴシック" pitchFamily="-105" charset="-128"/>
                <a:cs typeface="ＭＳ Ｐゴシック" pitchFamily="-105" charset="-128"/>
              </a:rPr>
              <a:t>: </a:t>
            </a:r>
            <a:r>
              <a:rPr lang="es-ES_tradnl" sz="1200" i="1" dirty="0" err="1" smtClean="0">
                <a:ea typeface="ＭＳ Ｐゴシック" pitchFamily="-105" charset="-128"/>
                <a:cs typeface="ＭＳ Ｐゴシック" pitchFamily="-105" charset="-128"/>
              </a:rPr>
              <a:t>Origins</a:t>
            </a:r>
            <a:r>
              <a:rPr lang="es-ES_tradnl" sz="1200" i="1" dirty="0" smtClean="0">
                <a:ea typeface="ＭＳ Ｐゴシック" pitchFamily="-105" charset="-128"/>
                <a:cs typeface="ＭＳ Ｐゴシック" pitchFamily="-105" charset="-128"/>
              </a:rPr>
              <a:t> </a:t>
            </a:r>
            <a:r>
              <a:rPr lang="es-ES_tradnl" sz="1200" i="1" dirty="0" err="1" smtClean="0">
                <a:ea typeface="ＭＳ Ｐゴシック" pitchFamily="-105" charset="-128"/>
                <a:cs typeface="ＭＳ Ｐゴシック" pitchFamily="-105" charset="-128"/>
              </a:rPr>
              <a:t>of</a:t>
            </a:r>
            <a:r>
              <a:rPr lang="es-ES_tradnl" sz="1200" i="1" dirty="0" smtClean="0">
                <a:ea typeface="ＭＳ Ｐゴシック" pitchFamily="-105" charset="-128"/>
                <a:cs typeface="ＭＳ Ｐゴシック" pitchFamily="-105" charset="-128"/>
              </a:rPr>
              <a:t> </a:t>
            </a:r>
            <a:r>
              <a:rPr lang="es-ES_tradnl" sz="1200" i="1" dirty="0" err="1" smtClean="0">
                <a:ea typeface="ＭＳ Ｐゴシック" pitchFamily="-105" charset="-128"/>
                <a:cs typeface="ＭＳ Ｐゴシック" pitchFamily="-105" charset="-128"/>
              </a:rPr>
              <a:t>the</a:t>
            </a:r>
            <a:r>
              <a:rPr lang="es-ES_tradnl" sz="1200" i="1" dirty="0" smtClean="0">
                <a:ea typeface="ＭＳ Ｐゴシック" pitchFamily="-105" charset="-128"/>
                <a:cs typeface="ＭＳ Ｐゴシック" pitchFamily="-105" charset="-128"/>
              </a:rPr>
              <a:t> </a:t>
            </a:r>
            <a:r>
              <a:rPr lang="es-ES_tradnl" sz="1200" i="1" dirty="0" err="1" smtClean="0">
                <a:ea typeface="ＭＳ Ｐゴシック" pitchFamily="-105" charset="-128"/>
                <a:cs typeface="ＭＳ Ｐゴシック" pitchFamily="-105" charset="-128"/>
              </a:rPr>
              <a:t>Modern</a:t>
            </a:r>
            <a:r>
              <a:rPr lang="es-ES_tradnl" sz="1200" i="1" dirty="0" smtClean="0">
                <a:ea typeface="ＭＳ Ｐゴシック" pitchFamily="-105" charset="-128"/>
                <a:cs typeface="ＭＳ Ｐゴシック" pitchFamily="-105" charset="-128"/>
              </a:rPr>
              <a:t> </a:t>
            </a:r>
            <a:r>
              <a:rPr lang="es-ES_tradnl" sz="1200" i="1" dirty="0" err="1" smtClean="0">
                <a:ea typeface="ＭＳ Ｐゴシック" pitchFamily="-105" charset="-128"/>
                <a:cs typeface="ＭＳ Ｐゴシック" pitchFamily="-105" charset="-128"/>
              </a:rPr>
              <a:t>Mind</a:t>
            </a:r>
            <a:r>
              <a:rPr lang="es-ES_tradnl" sz="1200" dirty="0" smtClean="0">
                <a:ea typeface="ＭＳ Ｐゴシック" pitchFamily="-105" charset="-128"/>
                <a:cs typeface="ＭＳ Ｐゴシック" pitchFamily="-105" charset="-128"/>
              </a:rPr>
              <a:t>. (1991)</a:t>
            </a:r>
          </a:p>
          <a:p>
            <a:pPr>
              <a:buNone/>
            </a:pPr>
            <a:r>
              <a:rPr lang="es-ES_tradnl" sz="2000" dirty="0" smtClean="0"/>
              <a:t> </a:t>
            </a:r>
          </a:p>
        </p:txBody>
      </p:sp>
      <p:pic>
        <p:nvPicPr>
          <p:cNvPr id="4" name="Picture 3" descr="images-7.jpeg"/>
          <p:cNvPicPr>
            <a:picLocks noChangeAspect="1"/>
          </p:cNvPicPr>
          <p:nvPr/>
        </p:nvPicPr>
        <p:blipFill>
          <a:blip r:embed="rId3"/>
          <a:stretch>
            <a:fillRect/>
          </a:stretch>
        </p:blipFill>
        <p:spPr>
          <a:xfrm>
            <a:off x="7308772" y="2212852"/>
            <a:ext cx="1478070" cy="207340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5" name="Content Placeholder 2"/>
          <p:cNvSpPr txBox="1">
            <a:spLocks/>
          </p:cNvSpPr>
          <p:nvPr/>
        </p:nvSpPr>
        <p:spPr>
          <a:xfrm>
            <a:off x="301752" y="1408046"/>
            <a:ext cx="8503920" cy="1020822"/>
          </a:xfrm>
          <a:prstGeom prst="rect">
            <a:avLst/>
          </a:prstGeom>
        </p:spPr>
        <p:txBody>
          <a:bodyPr vert="horz">
            <a:noAutofit/>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s-ES_tradnl" sz="2000" b="0" i="0" u="none" strike="noStrike" kern="1200" cap="none" spc="0" normalizeH="0" baseline="0" noProof="0" dirty="0" smtClean="0">
                <a:ln>
                  <a:noFill/>
                </a:ln>
                <a:solidFill>
                  <a:schemeClr val="tx1"/>
                </a:solidFill>
                <a:effectLst/>
                <a:uLnTx/>
                <a:uFillTx/>
                <a:latin typeface="+mn-lt"/>
                <a:ea typeface="+mn-ea"/>
                <a:cs typeface="+mn-cs"/>
              </a:rPr>
              <a:t>Se considera que fue la capacidad de construir modelos del </a:t>
            </a:r>
            <a:r>
              <a:rPr kumimoji="0" lang="es-ES_tradnl" sz="2000" b="0" i="1" u="none" strike="noStrike" kern="1200" cap="none" spc="0" normalizeH="0" baseline="0" noProof="0" dirty="0" smtClean="0">
                <a:ln>
                  <a:noFill/>
                </a:ln>
                <a:solidFill>
                  <a:schemeClr val="tx1"/>
                </a:solidFill>
                <a:effectLst/>
                <a:uLnTx/>
                <a:uFillTx/>
                <a:latin typeface="+mn-lt"/>
                <a:ea typeface="+mn-ea"/>
                <a:cs typeface="+mn-cs"/>
              </a:rPr>
              <a:t>yo</a:t>
            </a:r>
            <a:r>
              <a:rPr kumimoji="0" lang="es-ES_tradnl" sz="2000" b="0" i="0" u="none" strike="noStrike" kern="1200" cap="none" spc="0" normalizeH="0" baseline="0" noProof="0" dirty="0" smtClean="0">
                <a:ln>
                  <a:noFill/>
                </a:ln>
                <a:solidFill>
                  <a:schemeClr val="tx1"/>
                </a:solidFill>
                <a:effectLst/>
                <a:uLnTx/>
                <a:uFillTx/>
                <a:latin typeface="+mn-lt"/>
                <a:ea typeface="+mn-ea"/>
                <a:cs typeface="+mn-cs"/>
              </a:rPr>
              <a:t> y de los </a:t>
            </a:r>
            <a:r>
              <a:rPr kumimoji="0" lang="es-ES_tradnl" sz="2000" b="0" i="1" u="none" strike="noStrike" kern="1200" cap="none" spc="0" normalizeH="0" baseline="0" noProof="0" dirty="0" smtClean="0">
                <a:ln>
                  <a:noFill/>
                </a:ln>
                <a:solidFill>
                  <a:schemeClr val="tx1"/>
                </a:solidFill>
                <a:effectLst/>
                <a:uLnTx/>
                <a:uFillTx/>
                <a:latin typeface="+mn-lt"/>
                <a:ea typeface="+mn-ea"/>
                <a:cs typeface="+mn-cs"/>
              </a:rPr>
              <a:t>otros</a:t>
            </a:r>
            <a:r>
              <a:rPr kumimoji="0" lang="es-ES_tradnl" sz="2000" b="0" i="0" u="none" strike="noStrike" kern="1200" cap="none" spc="0" normalizeH="0" baseline="0" noProof="0" dirty="0" smtClean="0">
                <a:ln>
                  <a:noFill/>
                </a:ln>
                <a:solidFill>
                  <a:schemeClr val="tx1"/>
                </a:solidFill>
                <a:effectLst/>
                <a:uLnTx/>
                <a:uFillTx/>
                <a:latin typeface="+mn-lt"/>
                <a:ea typeface="+mn-ea"/>
                <a:cs typeface="+mn-cs"/>
              </a:rPr>
              <a:t> lo que impulsó el avance definitivo de nuestros ancestros hacia la humanización. </a:t>
            </a:r>
          </a:p>
        </p:txBody>
      </p:sp>
      <p:sp>
        <p:nvSpPr>
          <p:cNvPr id="6" name="Content Placeholder 2"/>
          <p:cNvSpPr txBox="1">
            <a:spLocks/>
          </p:cNvSpPr>
          <p:nvPr/>
        </p:nvSpPr>
        <p:spPr>
          <a:xfrm>
            <a:off x="301752" y="2425684"/>
            <a:ext cx="7056330" cy="1428760"/>
          </a:xfrm>
          <a:prstGeom prst="rect">
            <a:avLst/>
          </a:prstGeom>
        </p:spPr>
        <p:txBody>
          <a:bodyPr vert="horz">
            <a:noAutofit/>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s-ES_tradnl" sz="2000" b="0" i="1" u="none" strike="noStrike" kern="1200" cap="none" spc="0" normalizeH="0" baseline="0" noProof="0" dirty="0" smtClean="0">
                <a:ln>
                  <a:noFill/>
                </a:ln>
                <a:solidFill>
                  <a:schemeClr val="tx1"/>
                </a:solidFill>
                <a:effectLst/>
                <a:uLnTx/>
                <a:uFillTx/>
                <a:latin typeface="+mn-lt"/>
                <a:ea typeface="+mn-ea"/>
                <a:cs typeface="+mn-cs"/>
              </a:rPr>
              <a:t>Este es el fundamento de la cultura humana —del lenguaje, del comportamiento social complejo, de las formas de concebir el mundo, de las instituciones— y de la clave acerca de quiénes somos.</a:t>
            </a:r>
          </a:p>
          <a:p>
            <a:pPr marL="274320" marR="0" lvl="0" indent="-274320" algn="r"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es-ES_tradnl" sz="1400" b="0" i="0"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a:t>
            </a:r>
            <a:r>
              <a:rPr kumimoji="0" lang="es-ES_tradnl" sz="1400" b="0" i="0" u="none" strike="noStrike" kern="1200" cap="none" spc="0" normalizeH="0" baseline="0" noProof="0" dirty="0" err="1" smtClean="0">
                <a:ln>
                  <a:noFill/>
                </a:ln>
                <a:solidFill>
                  <a:schemeClr val="tx1"/>
                </a:solidFill>
                <a:effectLst/>
                <a:uLnTx/>
                <a:uFillTx/>
                <a:latin typeface="+mn-lt"/>
                <a:ea typeface="ＭＳ Ｐゴシック" pitchFamily="-105" charset="-128"/>
                <a:cs typeface="ＭＳ Ｐゴシック" pitchFamily="-105" charset="-128"/>
              </a:rPr>
              <a:t>Quartz</a:t>
            </a:r>
            <a:r>
              <a:rPr kumimoji="0" lang="es-ES_tradnl" sz="1400" b="0" i="0"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and </a:t>
            </a:r>
            <a:r>
              <a:rPr kumimoji="0" lang="es-ES_tradnl" sz="1400" b="0" i="0" u="none" strike="noStrike" kern="1200" cap="none" spc="0" normalizeH="0" baseline="0" noProof="0" dirty="0" err="1" smtClean="0">
                <a:ln>
                  <a:noFill/>
                </a:ln>
                <a:solidFill>
                  <a:schemeClr val="tx1"/>
                </a:solidFill>
                <a:effectLst/>
                <a:uLnTx/>
                <a:uFillTx/>
                <a:latin typeface="+mn-lt"/>
                <a:ea typeface="ＭＳ Ｐゴシック" pitchFamily="-105" charset="-128"/>
                <a:cs typeface="ＭＳ Ｐゴシック" pitchFamily="-105" charset="-128"/>
              </a:rPr>
              <a:t>Sejnowski</a:t>
            </a:r>
            <a:r>
              <a:rPr kumimoji="0" lang="es-ES_tradnl" sz="1400" b="0" i="0"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a:t>
            </a:r>
            <a:r>
              <a:rPr kumimoji="0" lang="es-ES_tradnl" sz="1400" b="0" i="1" u="none" strike="noStrike" kern="1200" cap="none" spc="0" normalizeH="0" baseline="0" noProof="0" dirty="0" err="1" smtClean="0">
                <a:ln>
                  <a:noFill/>
                </a:ln>
                <a:solidFill>
                  <a:schemeClr val="tx1"/>
                </a:solidFill>
                <a:effectLst/>
                <a:uLnTx/>
                <a:uFillTx/>
                <a:latin typeface="+mn-lt"/>
                <a:ea typeface="ＭＳ Ｐゴシック" pitchFamily="-105" charset="-128"/>
                <a:cs typeface="ＭＳ Ｐゴシック" pitchFamily="-105" charset="-128"/>
              </a:rPr>
              <a:t>Liars</a:t>
            </a:r>
            <a:r>
              <a:rPr kumimoji="0" lang="es-ES_tradnl" sz="1400" b="0" i="1"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a:t>
            </a:r>
            <a:r>
              <a:rPr kumimoji="0" lang="es-ES_tradnl" sz="1400" b="0" i="1" u="none" strike="noStrike" kern="1200" cap="none" spc="0" normalizeH="0" baseline="0" noProof="0" dirty="0" err="1" smtClean="0">
                <a:ln>
                  <a:noFill/>
                </a:ln>
                <a:solidFill>
                  <a:schemeClr val="tx1"/>
                </a:solidFill>
                <a:effectLst/>
                <a:uLnTx/>
                <a:uFillTx/>
                <a:latin typeface="+mn-lt"/>
                <a:ea typeface="ＭＳ Ｐゴシック" pitchFamily="-105" charset="-128"/>
                <a:cs typeface="ＭＳ Ｐゴシック" pitchFamily="-105" charset="-128"/>
              </a:rPr>
              <a:t>lovers</a:t>
            </a:r>
            <a:r>
              <a:rPr kumimoji="0" lang="es-ES_tradnl" sz="1400" b="0" i="1"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and </a:t>
            </a:r>
            <a:r>
              <a:rPr kumimoji="0" lang="es-ES_tradnl" sz="1400" b="0" i="1" u="none" strike="noStrike" kern="1200" cap="none" spc="0" normalizeH="0" baseline="0" noProof="0" dirty="0" err="1" smtClean="0">
                <a:ln>
                  <a:noFill/>
                </a:ln>
                <a:solidFill>
                  <a:schemeClr val="tx1"/>
                </a:solidFill>
                <a:effectLst/>
                <a:uLnTx/>
                <a:uFillTx/>
                <a:latin typeface="+mn-lt"/>
                <a:ea typeface="ＭＳ Ｐゴシック" pitchFamily="-105" charset="-128"/>
                <a:cs typeface="ＭＳ Ｐゴシック" pitchFamily="-105" charset="-128"/>
              </a:rPr>
              <a:t>heroes</a:t>
            </a:r>
            <a:r>
              <a:rPr kumimoji="0" lang="es-ES_tradnl" sz="1400" b="0" i="0"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(2002)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normAutofit/>
          </a:bodyPr>
          <a:lstStyle/>
          <a:p>
            <a:pPr eaLnBrk="1" hangingPunct="1"/>
            <a:r>
              <a:rPr lang="es-ES_tradnl" dirty="0" smtClean="0"/>
              <a:t>La cultura como una red de cerebros</a:t>
            </a:r>
          </a:p>
        </p:txBody>
      </p:sp>
      <p:sp>
        <p:nvSpPr>
          <p:cNvPr id="36867" name="Content Placeholder 2"/>
          <p:cNvSpPr>
            <a:spLocks noGrp="1"/>
          </p:cNvSpPr>
          <p:nvPr>
            <p:ph sz="quarter" idx="1"/>
          </p:nvPr>
        </p:nvSpPr>
        <p:spPr>
          <a:xfrm>
            <a:off x="301752" y="1527048"/>
            <a:ext cx="8503920" cy="838960"/>
          </a:xfrm>
        </p:spPr>
        <p:txBody>
          <a:bodyPr>
            <a:normAutofit/>
          </a:bodyPr>
          <a:lstStyle/>
          <a:p>
            <a:pPr algn="just" eaLnBrk="1" hangingPunct="1"/>
            <a:r>
              <a:rPr lang="es-ES_tradnl" sz="2400" dirty="0" smtClean="0"/>
              <a:t>La adaptación cultural y la resolución del solipsismo: sistemas distribuidos de memoria y pensamiento.</a:t>
            </a:r>
          </a:p>
          <a:p>
            <a:pPr>
              <a:buNone/>
            </a:pPr>
            <a:endParaRPr lang="es-ES_tradnl" sz="2400" dirty="0" smtClean="0"/>
          </a:p>
        </p:txBody>
      </p:sp>
      <p:pic>
        <p:nvPicPr>
          <p:cNvPr id="4" name="Picture 3" descr="images-8.jpeg"/>
          <p:cNvPicPr>
            <a:picLocks noChangeAspect="1"/>
          </p:cNvPicPr>
          <p:nvPr/>
        </p:nvPicPr>
        <p:blipFill>
          <a:blip r:embed="rId3"/>
          <a:stretch>
            <a:fillRect/>
          </a:stretch>
        </p:blipFill>
        <p:spPr>
          <a:xfrm>
            <a:off x="301752" y="2643182"/>
            <a:ext cx="2286938" cy="349188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5" name="Content Placeholder 2"/>
          <p:cNvSpPr txBox="1">
            <a:spLocks/>
          </p:cNvSpPr>
          <p:nvPr/>
        </p:nvSpPr>
        <p:spPr>
          <a:xfrm>
            <a:off x="2000232" y="2643182"/>
            <a:ext cx="6805440" cy="2857488"/>
          </a:xfrm>
          <a:prstGeom prst="rect">
            <a:avLst/>
          </a:prstGeom>
        </p:spPr>
        <p:txBody>
          <a:bodyPr vert="horz">
            <a:normAutofit/>
          </a:bodyPr>
          <a:lstStyle/>
          <a:p>
            <a:pPr marL="631825" marR="0" lvl="3" indent="0" algn="just" defTabSz="914400" rtl="0" eaLnBrk="1" fontAlgn="auto" latinLnBrk="0" hangingPunct="1">
              <a:lnSpc>
                <a:spcPct val="100000"/>
              </a:lnSpc>
              <a:spcBef>
                <a:spcPct val="20000"/>
              </a:spcBef>
              <a:spcAft>
                <a:spcPts val="0"/>
              </a:spcAft>
              <a:buClr>
                <a:schemeClr val="accent4"/>
              </a:buClr>
              <a:buSzPct val="70000"/>
              <a:buFont typeface="Wingdings"/>
              <a:buNone/>
              <a:tabLst/>
              <a:defRPr/>
            </a:pPr>
            <a:r>
              <a:rPr kumimoji="0" lang="es-ES_tradnl" sz="2400" b="0" i="1" u="none" strike="noStrike" kern="1200" cap="none" spc="0" normalizeH="0" baseline="0" noProof="0" dirty="0" smtClean="0">
                <a:ln>
                  <a:noFill/>
                </a:ln>
                <a:solidFill>
                  <a:schemeClr val="tx2"/>
                </a:solidFill>
                <a:effectLst/>
                <a:uLnTx/>
                <a:uFillTx/>
                <a:latin typeface="+mn-lt"/>
                <a:ea typeface="+mn-ea"/>
                <a:cs typeface="+mn-cs"/>
              </a:rPr>
              <a:t>“toda cultura es una red gigantesca de cerebros, que define y limita los parámetros de memoria, conocimiento y pensamiento de sus miembros, tanto como individuos como en cuanto grupo.”	</a:t>
            </a:r>
            <a:r>
              <a:rPr kumimoji="0" lang="es-ES_tradnl" sz="2400" b="0" i="0" u="none" strike="noStrike" kern="1200" cap="none" spc="0" normalizeH="0" baseline="0" noProof="0" dirty="0" smtClean="0">
                <a:ln>
                  <a:noFill/>
                </a:ln>
                <a:solidFill>
                  <a:schemeClr val="tx2"/>
                </a:solidFill>
                <a:effectLst/>
                <a:uLnTx/>
                <a:uFillTx/>
                <a:latin typeface="+mn-lt"/>
                <a:ea typeface="+mn-ea"/>
                <a:cs typeface="+mn-cs"/>
              </a:rPr>
              <a:t>	</a:t>
            </a:r>
          </a:p>
          <a:p>
            <a:pPr marL="342900" marR="0" lvl="2" indent="-342900" algn="r" defTabSz="914400" rtl="0" eaLnBrk="1" fontAlgn="auto" latinLnBrk="0" hangingPunct="1">
              <a:lnSpc>
                <a:spcPct val="100000"/>
              </a:lnSpc>
              <a:spcBef>
                <a:spcPct val="20000"/>
              </a:spcBef>
              <a:spcAft>
                <a:spcPts val="0"/>
              </a:spcAft>
              <a:buClr>
                <a:schemeClr val="accent3"/>
              </a:buClr>
              <a:buSzPct val="75000"/>
              <a:buFont typeface="Wingdings 2"/>
              <a:buNone/>
              <a:tabLst/>
              <a:defRPr/>
            </a:pPr>
            <a:r>
              <a:rPr kumimoji="0" lang="es-ES_tradnl" sz="2400" b="0" i="0"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a:t>
            </a:r>
            <a:r>
              <a:rPr kumimoji="0" lang="es-ES_tradnl" sz="2400" b="0" i="0" u="none" strike="noStrike" kern="1200" cap="none" spc="0" normalizeH="0" baseline="0" noProof="0" dirty="0" err="1" smtClean="0">
                <a:ln>
                  <a:noFill/>
                </a:ln>
                <a:solidFill>
                  <a:schemeClr val="tx1"/>
                </a:solidFill>
                <a:effectLst/>
                <a:uLnTx/>
                <a:uFillTx/>
                <a:latin typeface="+mn-lt"/>
                <a:ea typeface="ＭＳ Ｐゴシック" pitchFamily="-105" charset="-128"/>
                <a:cs typeface="ＭＳ Ｐゴシック" pitchFamily="-105" charset="-128"/>
              </a:rPr>
              <a:t>Merlin</a:t>
            </a:r>
            <a:r>
              <a:rPr kumimoji="0" lang="es-ES_tradnl" sz="2400" b="0" i="0"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Donald</a:t>
            </a:r>
            <a:r>
              <a:rPr kumimoji="0" lang="es-ES_tradnl" sz="2400" b="0" i="1"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a:t>
            </a:r>
            <a:r>
              <a:rPr kumimoji="0" lang="es-ES_tradnl" sz="2400" b="0" i="1" u="none" strike="noStrike" kern="1200" cap="none" spc="0" normalizeH="0" baseline="0" noProof="0" dirty="0" err="1" smtClean="0">
                <a:ln>
                  <a:noFill/>
                </a:ln>
                <a:solidFill>
                  <a:schemeClr val="tx1"/>
                </a:solidFill>
                <a:effectLst/>
                <a:uLnTx/>
                <a:uFillTx/>
                <a:latin typeface="+mn-lt"/>
                <a:ea typeface="ＭＳ Ｐゴシック" pitchFamily="-105" charset="-128"/>
                <a:cs typeface="ＭＳ Ｐゴシック" pitchFamily="-105" charset="-128"/>
              </a:rPr>
              <a:t>Origins</a:t>
            </a:r>
            <a:r>
              <a:rPr kumimoji="0" lang="es-ES_tradnl" sz="2400" b="0" i="1"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of </a:t>
            </a:r>
            <a:r>
              <a:rPr kumimoji="0" lang="es-ES_tradnl" sz="2400" b="0" i="1" u="none" strike="noStrike" kern="1200" cap="none" spc="0" normalizeH="0" baseline="0" noProof="0" dirty="0" err="1" smtClean="0">
                <a:ln>
                  <a:noFill/>
                </a:ln>
                <a:solidFill>
                  <a:schemeClr val="tx1"/>
                </a:solidFill>
                <a:effectLst/>
                <a:uLnTx/>
                <a:uFillTx/>
                <a:latin typeface="+mn-lt"/>
                <a:ea typeface="ＭＳ Ｐゴシック" pitchFamily="-105" charset="-128"/>
                <a:cs typeface="ＭＳ Ｐゴシック" pitchFamily="-105" charset="-128"/>
              </a:rPr>
              <a:t>the</a:t>
            </a:r>
            <a:r>
              <a:rPr kumimoji="0" lang="es-ES_tradnl" sz="2400" b="0" i="1"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a:t>
            </a:r>
            <a:r>
              <a:rPr kumimoji="0" lang="es-ES_tradnl" sz="2400" b="0" i="1" u="none" strike="noStrike" kern="1200" cap="none" spc="0" normalizeH="0" baseline="0" noProof="0" dirty="0" err="1" smtClean="0">
                <a:ln>
                  <a:noFill/>
                </a:ln>
                <a:solidFill>
                  <a:schemeClr val="tx1"/>
                </a:solidFill>
                <a:effectLst/>
                <a:uLnTx/>
                <a:uFillTx/>
                <a:latin typeface="+mn-lt"/>
                <a:ea typeface="ＭＳ Ｐゴシック" pitchFamily="-105" charset="-128"/>
                <a:cs typeface="ＭＳ Ｐゴシック" pitchFamily="-105" charset="-128"/>
              </a:rPr>
              <a:t>Modern</a:t>
            </a:r>
            <a:r>
              <a:rPr kumimoji="0" lang="es-ES_tradnl" sz="2400" b="0" i="1"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a:t>
            </a:r>
            <a:r>
              <a:rPr kumimoji="0" lang="es-ES_tradnl" sz="2400" b="0" i="1" u="none" strike="noStrike" kern="1200" cap="none" spc="0" normalizeH="0" baseline="0" noProof="0" dirty="0" err="1" smtClean="0">
                <a:ln>
                  <a:noFill/>
                </a:ln>
                <a:solidFill>
                  <a:schemeClr val="tx1"/>
                </a:solidFill>
                <a:effectLst/>
                <a:uLnTx/>
                <a:uFillTx/>
                <a:latin typeface="+mn-lt"/>
                <a:ea typeface="ＭＳ Ｐゴシック" pitchFamily="-105" charset="-128"/>
                <a:cs typeface="ＭＳ Ｐゴシック" pitchFamily="-105" charset="-128"/>
              </a:rPr>
              <a:t>Mind</a:t>
            </a:r>
            <a:r>
              <a:rPr kumimoji="0" lang="es-ES_tradnl" sz="2400" b="0" i="0"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rPr>
              <a:t>. (1991)</a:t>
            </a:r>
          </a:p>
          <a:p>
            <a:pPr marL="342900" marR="0" lvl="2" indent="-342900" algn="l" defTabSz="914400" rtl="0" eaLnBrk="1" fontAlgn="auto" latinLnBrk="0" hangingPunct="1">
              <a:lnSpc>
                <a:spcPct val="100000"/>
              </a:lnSpc>
              <a:spcBef>
                <a:spcPct val="20000"/>
              </a:spcBef>
              <a:spcAft>
                <a:spcPts val="0"/>
              </a:spcAft>
              <a:buClr>
                <a:schemeClr val="accent3"/>
              </a:buClr>
              <a:buSzPct val="75000"/>
              <a:buFont typeface="Wingdings 2"/>
              <a:buNone/>
              <a:tabLst/>
              <a:defRPr/>
            </a:pPr>
            <a:endParaRPr kumimoji="0" lang="es-ES_tradnl" sz="2400" b="0" i="0" u="none" strike="noStrike" kern="1200" cap="none" spc="0" normalizeH="0" baseline="0" noProof="0" dirty="0" smtClean="0">
              <a:ln>
                <a:noFill/>
              </a:ln>
              <a:solidFill>
                <a:schemeClr val="tx1"/>
              </a:solidFill>
              <a:effectLst/>
              <a:uLnTx/>
              <a:uFillTx/>
              <a:latin typeface="+mn-lt"/>
              <a:ea typeface="ＭＳ Ｐゴシック" pitchFamily="-105" charset="-128"/>
              <a:cs typeface="ＭＳ Ｐゴシック" pitchFamily="-105" charset="-128"/>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es-ES_tradnl"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835152"/>
          </a:xfrm>
        </p:spPr>
        <p:txBody>
          <a:bodyPr>
            <a:normAutofit/>
          </a:bodyPr>
          <a:lstStyle/>
          <a:p>
            <a:r>
              <a:rPr lang="es-ES_tradnl" dirty="0" smtClean="0"/>
              <a:t>El contexto cultural como epicentro</a:t>
            </a:r>
            <a:endParaRPr lang="es-ES_tradnl" dirty="0"/>
          </a:p>
        </p:txBody>
      </p:sp>
      <p:sp>
        <p:nvSpPr>
          <p:cNvPr id="3" name="Content Placeholder 2"/>
          <p:cNvSpPr>
            <a:spLocks noGrp="1"/>
          </p:cNvSpPr>
          <p:nvPr>
            <p:ph sz="quarter" idx="1"/>
          </p:nvPr>
        </p:nvSpPr>
        <p:spPr>
          <a:xfrm>
            <a:off x="301752" y="1785958"/>
            <a:ext cx="8503920" cy="4572000"/>
          </a:xfrm>
        </p:spPr>
        <p:txBody>
          <a:bodyPr>
            <a:normAutofit fontScale="92500" lnSpcReduction="10000"/>
          </a:bodyPr>
          <a:lstStyle/>
          <a:p>
            <a:pPr algn="just"/>
            <a:r>
              <a:rPr lang="es-ES_tradnl" dirty="0" smtClean="0"/>
              <a:t>Michael </a:t>
            </a:r>
            <a:r>
              <a:rPr lang="es-ES_tradnl" dirty="0" err="1" smtClean="0"/>
              <a:t>Tomasello</a:t>
            </a:r>
            <a:r>
              <a:rPr lang="es-ES_tradnl" dirty="0" smtClean="0"/>
              <a:t>: </a:t>
            </a:r>
            <a:r>
              <a:rPr lang="es-ES_tradnl" i="1" dirty="0" err="1" smtClean="0"/>
              <a:t>The</a:t>
            </a:r>
            <a:r>
              <a:rPr lang="es-ES_tradnl" i="1" dirty="0" smtClean="0"/>
              <a:t> cultural </a:t>
            </a:r>
            <a:r>
              <a:rPr lang="es-ES_tradnl" i="1" dirty="0" err="1" smtClean="0"/>
              <a:t>origins</a:t>
            </a:r>
            <a:r>
              <a:rPr lang="es-ES_tradnl" i="1" dirty="0" smtClean="0"/>
              <a:t> </a:t>
            </a:r>
            <a:r>
              <a:rPr lang="es-ES_tradnl" i="1" dirty="0" err="1" smtClean="0"/>
              <a:t>of</a:t>
            </a:r>
            <a:r>
              <a:rPr lang="es-ES_tradnl" i="1" dirty="0" smtClean="0"/>
              <a:t> human </a:t>
            </a:r>
            <a:r>
              <a:rPr lang="es-ES_tradnl" i="1" dirty="0" err="1" smtClean="0"/>
              <a:t>cognition</a:t>
            </a:r>
            <a:r>
              <a:rPr lang="es-ES_tradnl" dirty="0" smtClean="0"/>
              <a:t>. (2000)</a:t>
            </a:r>
          </a:p>
          <a:p>
            <a:pPr lvl="1" algn="just"/>
            <a:r>
              <a:rPr lang="es-ES_tradnl" i="1" dirty="0" smtClean="0"/>
              <a:t>“la comprensión de los miembros de la misma </a:t>
            </a:r>
            <a:r>
              <a:rPr lang="es-ES_tradnl" i="1" dirty="0" smtClean="0"/>
              <a:t>especie </a:t>
            </a:r>
            <a:r>
              <a:rPr lang="es-ES_tradnl" i="1" dirty="0" smtClean="0"/>
              <a:t>como seres intencionales como el yo es una competencia exclusivamente humana que da cuenta de muchos de los rasgos únicos de la cognición humana.”</a:t>
            </a:r>
          </a:p>
          <a:p>
            <a:pPr lvl="1" algn="just"/>
            <a:r>
              <a:rPr lang="es-ES_tradnl" i="1" dirty="0" smtClean="0"/>
              <a:t>“La conclusiones apuntan a la existencia de procesos cognitivos y de aprendizaje específicamente humanos en los que el contexto juega un papel fundamental. Es gracias a este contexto (el contexto cultural) que un ser humano entiende a un interlocutor como un agente intencional con quien puede compartir la atención…”</a:t>
            </a:r>
          </a:p>
          <a:p>
            <a:pPr algn="just"/>
            <a:r>
              <a:rPr lang="es-ES_tradnl" dirty="0" smtClean="0"/>
              <a:t>…Y crear una situación de </a:t>
            </a:r>
            <a:r>
              <a:rPr lang="es-ES_tradnl" dirty="0" err="1" smtClean="0"/>
              <a:t>intersubjetividad</a:t>
            </a:r>
            <a:r>
              <a:rPr lang="es-ES_tradnl" dirty="0" smtClean="0"/>
              <a:t> que se puede activar de varias formas (co-presencia, imaginación, objetos culturales).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Los tres elementos de todo proyecto cultural</a:t>
            </a:r>
            <a:endParaRPr lang="es-ES_tradnl" dirty="0"/>
          </a:p>
        </p:txBody>
      </p:sp>
      <p:sp>
        <p:nvSpPr>
          <p:cNvPr id="3" name="Content Placeholder 2"/>
          <p:cNvSpPr>
            <a:spLocks noGrp="1"/>
          </p:cNvSpPr>
          <p:nvPr>
            <p:ph sz="quarter" idx="1"/>
          </p:nvPr>
        </p:nvSpPr>
        <p:spPr>
          <a:xfrm>
            <a:off x="301752" y="1884238"/>
            <a:ext cx="8503920" cy="4287962"/>
          </a:xfrm>
        </p:spPr>
        <p:txBody>
          <a:bodyPr>
            <a:normAutofit fontScale="92500" lnSpcReduction="10000"/>
          </a:bodyPr>
          <a:lstStyle/>
          <a:p>
            <a:r>
              <a:rPr lang="es-ES_tradnl" dirty="0" smtClean="0"/>
              <a:t>Contexto cultural</a:t>
            </a:r>
          </a:p>
          <a:p>
            <a:pPr lvl="1"/>
            <a:r>
              <a:rPr lang="en-US" dirty="0" smtClean="0"/>
              <a:t>S</a:t>
            </a:r>
            <a:r>
              <a:rPr lang="es-ES_tradnl" dirty="0" err="1" smtClean="0"/>
              <a:t>ituación</a:t>
            </a:r>
            <a:r>
              <a:rPr lang="es-ES_tradnl" dirty="0" smtClean="0"/>
              <a:t> en la que varios seres humanos comparten la atención a través de un objeto cultural y que provoca el reconocimiento de otros hombres como seres intencionales.</a:t>
            </a:r>
          </a:p>
          <a:p>
            <a:pPr lvl="1"/>
            <a:r>
              <a:rPr lang="es-ES_tradnl" dirty="0" smtClean="0"/>
              <a:t>El papel del arte (y de la cultura, en general) es fundamental en este proceso.</a:t>
            </a:r>
          </a:p>
          <a:p>
            <a:r>
              <a:rPr lang="es-ES_tradnl" dirty="0" smtClean="0"/>
              <a:t>Comunidad</a:t>
            </a:r>
          </a:p>
          <a:p>
            <a:pPr lvl="1"/>
            <a:r>
              <a:rPr lang="es-ES_tradnl" dirty="0" smtClean="0"/>
              <a:t>Un grupo humano que comparte la misma información y que gracias a ello puede imaginar y crear nuevos contextos culturales</a:t>
            </a:r>
            <a:r>
              <a:rPr lang="es-ES_tradnl" dirty="0" smtClean="0"/>
              <a:t>.</a:t>
            </a:r>
            <a:endParaRPr lang="es-ES_tradnl" dirty="0" smtClean="0"/>
          </a:p>
          <a:p>
            <a:r>
              <a:rPr lang="es-ES_tradnl" dirty="0" smtClean="0"/>
              <a:t>Áreas culturales</a:t>
            </a:r>
          </a:p>
          <a:p>
            <a:pPr lvl="1"/>
            <a:r>
              <a:rPr lang="es-ES_tradnl" dirty="0" smtClean="0"/>
              <a:t>Zona geográfica o virtual organizada según una infraestructura de tecnología informativa común.</a:t>
            </a:r>
          </a:p>
          <a:p>
            <a:pPr lvl="1"/>
            <a:endParaRPr lang="es-ES_tradnl" dirty="0" smtClean="0"/>
          </a:p>
          <a:p>
            <a:pPr lvl="1"/>
            <a:endParaRPr lang="es-ES_tradnl"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La Cultura: Nuevas Aproximaciones Teóricas&amp;quot;&quot;/&gt;&lt;property id=&quot;20307&quot; value=&quot;256&quot;/&gt;&lt;/object&gt;&lt;object type=&quot;3&quot; unique_id=&quot;10005&quot;&gt;&lt;property id=&quot;20148&quot; value=&quot;5&quot;/&gt;&lt;property id=&quot;20300&quot; value=&quot;Slide 2 - &amp;quot;¿Quién está estudiando la cultura?&amp;quot;&quot;/&gt;&lt;property id=&quot;20307&quot; value=&quot;267&quot;/&gt;&lt;/object&gt;&lt;object type=&quot;3&quot; unique_id=&quot;10006&quot;&gt;&lt;property id=&quot;20148&quot; value=&quot;5&quot;/&gt;&lt;property id=&quot;20300&quot; value=&quot;Slide 3 - &amp;quot;La cultura como información&amp;quot;&quot;/&gt;&lt;property id=&quot;20307&quot; value=&quot;265&quot;/&gt;&lt;/object&gt;&lt;object type=&quot;3&quot; unique_id=&quot;10007&quot;&gt;&lt;property id=&quot;20148&quot; value=&quot;5&quot;/&gt;&lt;property id=&quot;20300&quot; value=&quot;Slide 4 - &amp;quot;Epidemiología de las representaciones&amp;quot;&quot;/&gt;&lt;property id=&quot;20307&quot; value=&quot;266&quot;/&gt;&lt;/object&gt;&lt;object type=&quot;3&quot; unique_id=&quot;10008&quot;&gt;&lt;property id=&quot;20148&quot; value=&quot;5&quot;/&gt;&lt;property id=&quot;20300&quot; value=&quot;Slide 5 - &amp;quot;Grupo cultural (comunidad) e información&amp;quot;&quot;/&gt;&lt;property id=&quot;20307&quot; value=&quot;268&quot;/&gt;&lt;/object&gt;&lt;object type=&quot;3&quot; unique_id=&quot;10009&quot;&gt;&lt;property id=&quot;20148&quot; value=&quot;5&quot;/&gt;&lt;property id=&quot;20300&quot; value=&quot;Slide 6 - &amp;quot;La cultura, el cerebro … y el barroco&amp;quot;&quot;/&gt;&lt;property id=&quot;20307&quot; value=&quot;258&quot;/&gt;&lt;/object&gt;&lt;object type=&quot;3&quot; unique_id=&quot;10010&quot;&gt;&lt;property id=&quot;20148&quot; value=&quot;5&quot;/&gt;&lt;property id=&quot;20300&quot; value=&quot;Slide 7 - &amp;quot;La cultura como una red de cerebros&amp;quot;&quot;/&gt;&lt;property id=&quot;20307&quot; value=&quot;259&quot;/&gt;&lt;/object&gt;&lt;object type=&quot;3&quot; unique_id=&quot;10011&quot;&gt;&lt;property id=&quot;20148&quot; value=&quot;5&quot;/&gt;&lt;property id=&quot;20300&quot; value=&quot;Slide 8 - &amp;quot;El contexto cultural como epicentro&amp;quot;&quot;/&gt;&lt;property id=&quot;20307&quot; value=&quot;269&quot;/&gt;&lt;/object&gt;&lt;object type=&quot;3&quot; unique_id=&quot;10012&quot;&gt;&lt;property id=&quot;20148&quot; value=&quot;5&quot;/&gt;&lt;property id=&quot;20300&quot; value=&quot;Slide 9 - &amp;quot;Los tres elementos de todo proyecto cultural&amp;quot;&quot;/&gt;&lt;property id=&quot;20307&quot; value=&quot;257&quot;/&gt;&lt;/object&gt;&lt;/object&gt;&lt;/object&gt;&lt;/database&gt;"/>
  <p:tag name="SECTOMILLISECCONVERTED"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emplate>
  <TotalTime>311</TotalTime>
  <Words>813</Words>
  <Application>Microsoft Office PowerPoint</Application>
  <PresentationFormat>Presentación en pantalla (4:3)</PresentationFormat>
  <Paragraphs>49</Paragraphs>
  <Slides>9</Slides>
  <Notes>3</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Civil</vt:lpstr>
      <vt:lpstr>La Cultura: Nuevas Aproximaciones Teóricas</vt:lpstr>
      <vt:lpstr>¿Quién está estudiando la cultura?</vt:lpstr>
      <vt:lpstr>La cultura como información</vt:lpstr>
      <vt:lpstr>Epidemiología de las representaciones</vt:lpstr>
      <vt:lpstr>Grupo cultural (comunidad) e información</vt:lpstr>
      <vt:lpstr>La cultura, el cerebro … y el barroco</vt:lpstr>
      <vt:lpstr>La cultura como una red de cerebros</vt:lpstr>
      <vt:lpstr>El contexto cultural como epicentro</vt:lpstr>
      <vt:lpstr>Los tres elementos de todo proyecto cultural</vt:lpstr>
    </vt:vector>
  </TitlesOfParts>
  <Company>University of Western Ontario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cultura</dc:title>
  <dc:creator>Juan Luis Suárez</dc:creator>
  <cp:lastModifiedBy>Fernando</cp:lastModifiedBy>
  <cp:revision>14</cp:revision>
  <dcterms:created xsi:type="dcterms:W3CDTF">2009-07-08T20:28:46Z</dcterms:created>
  <dcterms:modified xsi:type="dcterms:W3CDTF">2010-12-05T13:59:24Z</dcterms:modified>
</cp:coreProperties>
</file>