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9" r:id="rId3"/>
    <p:sldId id="266" r:id="rId4"/>
    <p:sldId id="268" r:id="rId5"/>
    <p:sldId id="263" r:id="rId6"/>
    <p:sldId id="257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1CC7-4BFC-A64F-9E39-B7E525049B0B}" type="datetimeFigureOut">
              <a:rPr lang="en-US" smtClean="0"/>
              <a:pPr/>
              <a:t>11/28/2010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F125-7F80-A642-93E9-DDD4AB92E92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The new outsiders</a:t>
            </a:r>
            <a:r>
              <a:rPr lang="en-US" dirty="0" smtClean="0"/>
              <a:t>: immigrants.</a:t>
            </a:r>
          </a:p>
          <a:p>
            <a:pPr algn="just"/>
            <a:r>
              <a:rPr lang="en-US" b="1" dirty="0" smtClean="0"/>
              <a:t>The Gay Index</a:t>
            </a:r>
            <a:r>
              <a:rPr lang="en-US" dirty="0" smtClean="0"/>
              <a:t>: popular gay places and high-tech industry; strong predictor of a region’s high-tech industry concentration… and growth.</a:t>
            </a:r>
          </a:p>
          <a:p>
            <a:pPr algn="just"/>
            <a:r>
              <a:rPr lang="en-US" b="1" dirty="0" smtClean="0"/>
              <a:t>The Bohemian Index</a:t>
            </a:r>
            <a:r>
              <a:rPr lang="en-US" dirty="0" smtClean="0"/>
              <a:t>: strong predictor of everything from a region’s high-technology base to overall population and employment growth.</a:t>
            </a:r>
          </a:p>
          <a:p>
            <a:pPr algn="just"/>
            <a:r>
              <a:rPr lang="en-US" b="1" i="1" dirty="0" smtClean="0"/>
              <a:t>The flight</a:t>
            </a:r>
            <a:r>
              <a:rPr lang="en-US" b="1" dirty="0" smtClean="0"/>
              <a:t>, </a:t>
            </a:r>
            <a:r>
              <a:rPr lang="en-US" b="1" dirty="0" err="1" smtClean="0"/>
              <a:t>p</a:t>
            </a:r>
            <a:r>
              <a:rPr lang="en-US" b="1" dirty="0" smtClean="0"/>
              <a:t>. 53</a:t>
            </a:r>
            <a:r>
              <a:rPr lang="en-US" dirty="0" smtClean="0"/>
              <a:t>: low barriers to entry for talent.</a:t>
            </a:r>
          </a:p>
          <a:p>
            <a:pPr algn="just"/>
            <a:r>
              <a:rPr lang="en-US" b="1" dirty="0" smtClean="0"/>
              <a:t>The open society and creativity.</a:t>
            </a:r>
            <a:endParaRPr lang="en-US" b="1" smtClean="0"/>
          </a:p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F125-7F80-A642-93E9-DDD4AB92E92D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8D8F7E-640C-064D-B80E-5F7AEED05846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F9E0F6-E181-A343-9B02-C47B43D521F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Aplicación de nuevas tecnologías en la conservación y análisis del patrimonio cultural</a:t>
            </a:r>
          </a:p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La clase creativa y la nueva economía de la cultura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5733256"/>
            <a:ext cx="1171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Richard Florida</a:t>
            </a:r>
            <a:endParaRPr lang="es-ES_tradnl" dirty="0"/>
          </a:p>
        </p:txBody>
      </p:sp>
      <p:pic>
        <p:nvPicPr>
          <p:cNvPr id="8" name="Picture 7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965673"/>
            <a:ext cx="2143140" cy="3249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0892">
            <a:off x="6171568" y="3122876"/>
            <a:ext cx="2278062" cy="311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09639"/>
            <a:ext cx="3499234" cy="5448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clase creativa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12800"/>
            <a:ext cx="8503920" cy="4830910"/>
          </a:xfrm>
        </p:spPr>
        <p:txBody>
          <a:bodyPr>
            <a:normAutofit/>
          </a:bodyPr>
          <a:lstStyle/>
          <a:p>
            <a:pPr algn="just"/>
            <a:r>
              <a:rPr lang="es-ES_tradnl" i="1" dirty="0" smtClean="0"/>
              <a:t>“La base de la Clase Creativa es económica. La defino como una clase económica y sostengo que su función económica apuntala e informa las opciones culturales, sociales y de vida de sus miembros.” </a:t>
            </a:r>
          </a:p>
          <a:p>
            <a:pPr algn="just"/>
            <a:r>
              <a:rPr lang="es-ES_tradnl" i="1" dirty="0" smtClean="0"/>
              <a:t>“La Clase Creativa está formada por gente que crea valor económico a través de su creatividad. Incluye, así, a un gran número de los trabajadores del conocimiento, analistas simbólicos y trabajadores técnicos y profesionales…”</a:t>
            </a:r>
          </a:p>
          <a:p>
            <a:pPr algn="just"/>
            <a:endParaRPr lang="es-ES_tradnl" dirty="0" smtClean="0"/>
          </a:p>
          <a:p>
            <a:pPr lvl="1" algn="just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clase creativa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/>
              <a:t>Dos componentes:</a:t>
            </a:r>
          </a:p>
          <a:p>
            <a:pPr lvl="1" algn="just"/>
            <a:r>
              <a:rPr lang="es-ES_tradnl" dirty="0" smtClean="0"/>
              <a:t>El núcleo </a:t>
            </a:r>
            <a:r>
              <a:rPr lang="es-ES_tradnl" dirty="0" err="1" smtClean="0"/>
              <a:t>super</a:t>
            </a:r>
            <a:r>
              <a:rPr lang="es-ES_tradnl" dirty="0" smtClean="0"/>
              <a:t>-creativo</a:t>
            </a:r>
          </a:p>
          <a:p>
            <a:pPr lvl="2" algn="just"/>
            <a:r>
              <a:rPr lang="es-ES_tradnl" dirty="0" smtClean="0"/>
              <a:t>produce nuevas formas o diseños</a:t>
            </a:r>
          </a:p>
          <a:p>
            <a:pPr lvl="2" algn="just">
              <a:buNone/>
            </a:pPr>
            <a:r>
              <a:rPr lang="es-ES_tradnl" dirty="0" smtClean="0"/>
              <a:t>	que se pueden usar y transferir </a:t>
            </a:r>
          </a:p>
          <a:p>
            <a:pPr lvl="2" algn="just">
              <a:buNone/>
            </a:pPr>
            <a:r>
              <a:rPr lang="es-ES_tradnl" dirty="0" smtClean="0"/>
              <a:t>	ampliamente y de inmediato</a:t>
            </a:r>
          </a:p>
          <a:p>
            <a:pPr lvl="1" algn="just"/>
            <a:r>
              <a:rPr lang="es-ES_tradnl" dirty="0" smtClean="0"/>
              <a:t>Profesionales de la creatividad</a:t>
            </a:r>
          </a:p>
          <a:p>
            <a:pPr lvl="2" algn="just"/>
            <a:r>
              <a:rPr lang="es-ES_tradnl" dirty="0" smtClean="0"/>
              <a:t>que trabaja en un abanico de </a:t>
            </a:r>
          </a:p>
          <a:p>
            <a:pPr lvl="2" algn="just">
              <a:buNone/>
            </a:pPr>
            <a:r>
              <a:rPr lang="es-ES_tradnl" dirty="0" smtClean="0"/>
              <a:t>	industrias intensivas del conocimiento</a:t>
            </a:r>
          </a:p>
          <a:p>
            <a:pPr algn="just"/>
            <a:r>
              <a:rPr lang="es-ES_tradnl" dirty="0" smtClean="0"/>
              <a:t>Valores de la clase creativa: individualidad, </a:t>
            </a:r>
            <a:r>
              <a:rPr lang="es-ES_tradnl" dirty="0" err="1" smtClean="0"/>
              <a:t>meritocracia</a:t>
            </a:r>
            <a:r>
              <a:rPr lang="es-ES_tradnl" dirty="0" smtClean="0"/>
              <a:t>, diversidad y apertura.</a:t>
            </a:r>
          </a:p>
          <a:p>
            <a:pPr algn="just"/>
            <a:r>
              <a:rPr lang="es-ES_tradnl" dirty="0" smtClean="0"/>
              <a:t>Estamos dejando de lado y perdiendo el potencial creativo del 70% de la población que queda fuera de la  clase creativa. </a:t>
            </a:r>
          </a:p>
          <a:p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27048"/>
            <a:ext cx="3810000" cy="2200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economía creativa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28834"/>
            <a:ext cx="8503920" cy="4572000"/>
          </a:xfrm>
        </p:spPr>
        <p:txBody>
          <a:bodyPr>
            <a:normAutofit/>
          </a:bodyPr>
          <a:lstStyle/>
          <a:p>
            <a:pPr algn="just"/>
            <a:r>
              <a:rPr lang="es-ES_tradnl" i="1" dirty="0" smtClean="0"/>
              <a:t>“Considero que la creatividad </a:t>
            </a:r>
            <a:r>
              <a:rPr lang="es-ES_tradnl" i="1" dirty="0" smtClean="0"/>
              <a:t>— la </a:t>
            </a:r>
            <a:r>
              <a:rPr lang="es-ES_tradnl" i="1" dirty="0" smtClean="0"/>
              <a:t>creación de formas nuevas y útiles a partir del </a:t>
            </a:r>
            <a:r>
              <a:rPr lang="es-ES_tradnl" i="1" dirty="0" smtClean="0"/>
              <a:t>conocimiento — </a:t>
            </a:r>
            <a:r>
              <a:rPr lang="es-ES_tradnl" i="1" dirty="0" smtClean="0"/>
              <a:t>es el motor…. El conocimiento y la información son las herramientas y el material de la creatividad. La innovación, ya sea en forma de un artefacto tecnológico nuevo o de un método o modelo de negocio, es su producto.”</a:t>
            </a:r>
            <a:endParaRPr lang="es-ES_tradnl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Creatividad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/>
          </a:bodyPr>
          <a:lstStyle/>
          <a:p>
            <a:r>
              <a:rPr lang="es-ES_tradnl" dirty="0" smtClean="0"/>
              <a:t>La capacidad de producir algo que es nuevo (original e inesperado) y apropiado (útil, adaptable).</a:t>
            </a:r>
          </a:p>
          <a:p>
            <a:r>
              <a:rPr lang="es-ES_tradnl" dirty="0" smtClean="0"/>
              <a:t>Importancia económica:</a:t>
            </a:r>
          </a:p>
          <a:p>
            <a:pPr lvl="1"/>
            <a:r>
              <a:rPr lang="es-ES_tradnl" dirty="0" smtClean="0"/>
              <a:t>Nuevos productos y servicios</a:t>
            </a:r>
          </a:p>
          <a:p>
            <a:pPr lvl="1"/>
            <a:r>
              <a:rPr lang="es-ES_tradnl" dirty="0" smtClean="0"/>
              <a:t>Adaptación</a:t>
            </a:r>
          </a:p>
          <a:p>
            <a:pPr lvl="1"/>
            <a:r>
              <a:rPr lang="es-ES_tradnl" dirty="0" smtClean="0"/>
              <a:t>La creatividad es esencial para la </a:t>
            </a:r>
            <a:br>
              <a:rPr lang="es-ES_tradnl" dirty="0" smtClean="0"/>
            </a:br>
            <a:r>
              <a:rPr lang="es-ES_tradnl" dirty="0" smtClean="0"/>
              <a:t>forma en que vivimos y trabajamos</a:t>
            </a:r>
          </a:p>
          <a:p>
            <a:pPr lvl="1"/>
            <a:r>
              <a:rPr lang="es-ES_tradnl" dirty="0" smtClean="0"/>
              <a:t>La creatividad humana es </a:t>
            </a:r>
            <a:br>
              <a:rPr lang="es-ES_tradnl" dirty="0" smtClean="0"/>
            </a:br>
            <a:r>
              <a:rPr lang="es-ES_tradnl" dirty="0" smtClean="0"/>
              <a:t>multifacética y multidimensional</a:t>
            </a:r>
          </a:p>
          <a:p>
            <a:r>
              <a:rPr lang="es-ES_tradnl" dirty="0" smtClean="0"/>
              <a:t>Un nuevo sistema económico </a:t>
            </a:r>
            <a:br>
              <a:rPr lang="es-ES_tradnl" dirty="0" smtClean="0"/>
            </a:br>
            <a:r>
              <a:rPr lang="es-ES_tradnl" dirty="0" smtClean="0"/>
              <a:t>basado en la creatividad.</a:t>
            </a:r>
          </a:p>
          <a:p>
            <a:pPr lvl="1"/>
            <a:endParaRPr lang="es-ES_trad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98754"/>
            <a:ext cx="4779963" cy="3187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Dimensiones de la creatividad y gestión cultural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2973522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Capacidad para sintetizar.</a:t>
            </a:r>
          </a:p>
          <a:p>
            <a:r>
              <a:rPr lang="es-ES_tradnl" sz="2400" dirty="0" smtClean="0"/>
              <a:t>Auto-confianza y capacidad para asumir riesgos.</a:t>
            </a:r>
          </a:p>
          <a:p>
            <a:r>
              <a:rPr lang="es-ES_tradnl" sz="2400" dirty="0" smtClean="0"/>
              <a:t>Multidimensional y experimental.</a:t>
            </a:r>
          </a:p>
          <a:p>
            <a:r>
              <a:rPr lang="es-ES_tradnl" sz="2400" dirty="0" smtClean="0"/>
              <a:t>Florece en un tipo único de ambiente social:</a:t>
            </a:r>
          </a:p>
          <a:p>
            <a:pPr lvl="1"/>
            <a:r>
              <a:rPr lang="es-ES_tradnl" sz="2000" dirty="0" smtClean="0"/>
              <a:t>La ciudad.</a:t>
            </a:r>
          </a:p>
          <a:p>
            <a:pPr lvl="1"/>
            <a:r>
              <a:rPr lang="es-ES_tradnl" sz="2000" dirty="0" smtClean="0"/>
              <a:t>Las tres </a:t>
            </a:r>
            <a:r>
              <a:rPr lang="es-ES_tradnl" sz="2000" dirty="0" err="1" smtClean="0"/>
              <a:t>T’s</a:t>
            </a:r>
            <a:r>
              <a:rPr lang="es-ES_tradnl" sz="2000" dirty="0" smtClean="0"/>
              <a:t>: Tecnología, Talento y Tolerancia.</a:t>
            </a:r>
          </a:p>
          <a:p>
            <a:pPr lvl="1"/>
            <a:endParaRPr lang="es-ES_tradnl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7554" y="4071942"/>
            <a:ext cx="5835788" cy="25894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Instituciones de la creatividad: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Inversión en investigación y desarrollo.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Nuevos modelos para hacer cosas.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ambiente social y cultural (la comunidad musical y artística).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Inversión en capital riesgo.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48" y="4143380"/>
            <a:ext cx="2411406" cy="2259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8&quot;&gt;&lt;object type=&quot;3&quot; unique_id=&quot;10069&quot;&gt;&lt;property id=&quot;20148&quot; value=&quot;5&quot;/&gt;&lt;property id=&quot;20300&quot; value=&quot;Slide 1 - &amp;quot;La clase creativa y la nueva economía de la cultura&amp;quot;&quot;/&gt;&lt;property id=&quot;20307&quot; value=&quot;256&quot;/&gt;&lt;/object&gt;&lt;object type=&quot;3&quot; unique_id=&quot;10070&quot;&gt;&lt;property id=&quot;20148&quot; value=&quot;5&quot;/&gt;&lt;property id=&quot;20300&quot; value=&quot;Slide 2 - &amp;quot;Richard Florida&amp;quot;&quot;/&gt;&lt;property id=&quot;20307&quot; value=&quot;269&quot;/&gt;&lt;/object&gt;&lt;object type=&quot;3&quot; unique_id=&quot;10071&quot;&gt;&lt;property id=&quot;20148&quot; value=&quot;5&quot;/&gt;&lt;property id=&quot;20300&quot; value=&quot;Slide 3 - &amp;quot;La clase creativa&amp;quot;&quot;/&gt;&lt;property id=&quot;20307&quot; value=&quot;266&quot;/&gt;&lt;/object&gt;&lt;object type=&quot;3&quot; unique_id=&quot;10072&quot;&gt;&lt;property id=&quot;20148&quot; value=&quot;5&quot;/&gt;&lt;property id=&quot;20300&quot; value=&quot;Slide 4 - &amp;quot;La clase creativa&amp;quot;&quot;/&gt;&lt;property id=&quot;20307&quot; value=&quot;268&quot;/&gt;&lt;/object&gt;&lt;object type=&quot;3&quot; unique_id=&quot;10073&quot;&gt;&lt;property id=&quot;20148&quot; value=&quot;5&quot;/&gt;&lt;property id=&quot;20300&quot; value=&quot;Slide 5 - &amp;quot;La economía creativa&amp;quot;&quot;/&gt;&lt;property id=&quot;20307&quot; value=&quot;263&quot;/&gt;&lt;/object&gt;&lt;object type=&quot;3&quot; unique_id=&quot;10074&quot;&gt;&lt;property id=&quot;20148&quot; value=&quot;5&quot;/&gt;&lt;property id=&quot;20300&quot; value=&quot;Slide 6 - &amp;quot;Creatividad &amp;quot;&quot;/&gt;&lt;property id=&quot;20307&quot; value=&quot;257&quot;/&gt;&lt;/object&gt;&lt;object type=&quot;3&quot; unique_id=&quot;10075&quot;&gt;&lt;property id=&quot;20148&quot; value=&quot;5&quot;/&gt;&lt;property id=&quot;20300&quot; value=&quot;Slide 7 - &amp;quot;Dimensiones de la creatividad y gestión cultural&amp;quot;&quot;/&gt;&lt;property id=&quot;20307&quot; value=&quot;262&quot;/&gt;&lt;/object&gt;&lt;/object&gt;&lt;object type=&quot;8&quot; unique_id=&quot;1008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366</Words>
  <Application>Microsoft Office PowerPoint</Application>
  <PresentationFormat>Presentación en pantalla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Civil</vt:lpstr>
      <vt:lpstr>La clase creativa y la nueva economía de la cultura</vt:lpstr>
      <vt:lpstr>Richard Florida</vt:lpstr>
      <vt:lpstr>La clase creativa</vt:lpstr>
      <vt:lpstr>La clase creativa</vt:lpstr>
      <vt:lpstr>La economía creativa</vt:lpstr>
      <vt:lpstr>Creatividad </vt:lpstr>
      <vt:lpstr>Dimensiones de la creatividad y gestión cultural</vt:lpstr>
    </vt:vector>
  </TitlesOfParts>
  <Company>University of Western Ontario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clase creativa</dc:title>
  <dc:creator>Juan Luis Suárez</dc:creator>
  <cp:lastModifiedBy>Fernando</cp:lastModifiedBy>
  <cp:revision>11</cp:revision>
  <dcterms:created xsi:type="dcterms:W3CDTF">2009-07-08T22:15:54Z</dcterms:created>
  <dcterms:modified xsi:type="dcterms:W3CDTF">2010-11-28T18:42:29Z</dcterms:modified>
</cp:coreProperties>
</file>