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custDataLst>
    <p:tags r:id="rId13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4EB8-8003-4CDE-9678-0404CFAFFC3D}" type="datetimeFigureOut">
              <a:rPr lang="es-ES" smtClean="0"/>
              <a:pPr/>
              <a:t>05/12/2010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FA24B38-12E5-4B37-96EC-C1688414FEB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4EB8-8003-4CDE-9678-0404CFAFFC3D}" type="datetimeFigureOut">
              <a:rPr lang="es-ES" smtClean="0"/>
              <a:pPr/>
              <a:t>05/12/2010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4B38-12E5-4B37-96EC-C1688414FE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FA24B38-12E5-4B37-96EC-C1688414FEB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4EB8-8003-4CDE-9678-0404CFAFFC3D}" type="datetimeFigureOut">
              <a:rPr lang="es-ES" smtClean="0"/>
              <a:pPr/>
              <a:t>05/12/2010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4EB8-8003-4CDE-9678-0404CFAFFC3D}" type="datetimeFigureOut">
              <a:rPr lang="es-ES" smtClean="0"/>
              <a:pPr/>
              <a:t>05/12/2010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FA24B38-12E5-4B37-96EC-C1688414FEB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4EB8-8003-4CDE-9678-0404CFAFFC3D}" type="datetimeFigureOut">
              <a:rPr lang="es-ES" smtClean="0"/>
              <a:pPr/>
              <a:t>05/12/2010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FA24B38-12E5-4B37-96EC-C1688414FEB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7554EB8-8003-4CDE-9678-0404CFAFFC3D}" type="datetimeFigureOut">
              <a:rPr lang="es-ES" smtClean="0"/>
              <a:pPr/>
              <a:t>05/12/2010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4B38-12E5-4B37-96EC-C1688414FEB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4EB8-8003-4CDE-9678-0404CFAFFC3D}" type="datetimeFigureOut">
              <a:rPr lang="es-ES" smtClean="0"/>
              <a:pPr/>
              <a:t>05/12/2010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FA24B38-12E5-4B37-96EC-C1688414FEB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4EB8-8003-4CDE-9678-0404CFAFFC3D}" type="datetimeFigureOut">
              <a:rPr lang="es-ES" smtClean="0"/>
              <a:pPr/>
              <a:t>05/12/2010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FA24B38-12E5-4B37-96EC-C1688414FE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4EB8-8003-4CDE-9678-0404CFAFFC3D}" type="datetimeFigureOut">
              <a:rPr lang="es-ES" smtClean="0"/>
              <a:pPr/>
              <a:t>05/12/2010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A24B38-12E5-4B37-96EC-C1688414FE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FA24B38-12E5-4B37-96EC-C1688414FEB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4EB8-8003-4CDE-9678-0404CFAFFC3D}" type="datetimeFigureOut">
              <a:rPr lang="es-ES" smtClean="0"/>
              <a:pPr/>
              <a:t>05/12/2010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FA24B38-12E5-4B37-96EC-C1688414FEB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7554EB8-8003-4CDE-9678-0404CFAFFC3D}" type="datetimeFigureOut">
              <a:rPr lang="es-ES" smtClean="0"/>
              <a:pPr/>
              <a:t>05/12/2010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7554EB8-8003-4CDE-9678-0404CFAFFC3D}" type="datetimeFigureOut">
              <a:rPr lang="es-ES" smtClean="0"/>
              <a:pPr/>
              <a:t>05/12/2010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FA24B38-12E5-4B37-96EC-C1688414FEB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Aplicación de nuevas tecnologías en la conservación y análisis del patrimonio cultural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Herramientas para la Investigación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938" y="4143380"/>
            <a:ext cx="2557112" cy="2214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ContrastingRightFacing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4071942"/>
            <a:ext cx="3214710" cy="2286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ContrastingRightFacing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4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28" y="3786190"/>
            <a:ext cx="2786050" cy="2714644"/>
          </a:xfrm>
          <a:prstGeom prst="roundRect">
            <a:avLst>
              <a:gd name="adj" fmla="val 7488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ContrastingRightFacing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3 Marcador de contenido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683943" y="4059378"/>
            <a:ext cx="3674403" cy="22985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ContrastingRightFacing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420441"/>
            <a:ext cx="4786346" cy="47946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ContrastingRightFacing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5713" y="1571612"/>
            <a:ext cx="6309757" cy="47815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ContrastingLeftFacing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Mapas de Tópicos: Ejemplo de Uso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Mapas de Tópicos: ¿Qué podemos obtener?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Aplicación a cualquier conjunto “interpretable” de obras (literarias, plásticas, musicales,…)</a:t>
            </a:r>
          </a:p>
          <a:p>
            <a:r>
              <a:rPr lang="es-ES" dirty="0" smtClean="0"/>
              <a:t>Nuevas relaciones semánticas que no aparecen explícitas en las obras (no ya solo literarias).</a:t>
            </a:r>
          </a:p>
          <a:p>
            <a:r>
              <a:rPr lang="es-ES" dirty="0" smtClean="0"/>
              <a:t>Mapas Ontológicos culturales de cortes (épocas, autores, temas,…)</a:t>
            </a:r>
          </a:p>
          <a:p>
            <a:r>
              <a:rPr lang="es-ES" dirty="0" smtClean="0"/>
              <a:t>Caracterizaciones de conjuntos de elementos: épocas, temáticas, estilos,…</a:t>
            </a:r>
          </a:p>
          <a:p>
            <a:r>
              <a:rPr lang="es-ES" dirty="0" smtClean="0"/>
              <a:t>Distancias entre conjuntos, o de elementos a conjuntos</a:t>
            </a:r>
            <a:r>
              <a:rPr lang="es-ES" dirty="0" smtClean="0"/>
              <a:t>.</a:t>
            </a:r>
          </a:p>
          <a:p>
            <a:r>
              <a:rPr lang="es-ES" b="1" dirty="0" smtClean="0"/>
              <a:t>¿Generar un sistema de almacenamiento (base de Datos) que aproveche las cualidades de los mapas de tópicos?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Las herramientas que pueden ayudar a la investigación en </a:t>
            </a:r>
            <a:r>
              <a:rPr lang="es-ES" dirty="0" smtClean="0"/>
              <a:t>la gestión cultural y del patrimonio se </a:t>
            </a:r>
            <a:r>
              <a:rPr lang="es-ES" dirty="0" smtClean="0"/>
              <a:t>dividen en dos </a:t>
            </a:r>
            <a:r>
              <a:rPr lang="es-ES" dirty="0" smtClean="0"/>
              <a:t>grandes </a:t>
            </a:r>
            <a:r>
              <a:rPr lang="es-ES" dirty="0" smtClean="0"/>
              <a:t>grupos:</a:t>
            </a:r>
          </a:p>
          <a:p>
            <a:pPr lvl="1"/>
            <a:r>
              <a:rPr lang="es-ES" dirty="0" smtClean="0"/>
              <a:t>Herramientas Teóricas: conceptos, ideas, metodologías,…</a:t>
            </a:r>
          </a:p>
          <a:p>
            <a:pPr lvl="1"/>
            <a:r>
              <a:rPr lang="es-ES" dirty="0" smtClean="0"/>
              <a:t>Herramientas Software: aplicaciones que sirven para poner en </a:t>
            </a:r>
            <a:r>
              <a:rPr lang="es-ES" dirty="0" smtClean="0"/>
              <a:t>práctica las </a:t>
            </a:r>
            <a:r>
              <a:rPr lang="es-ES" dirty="0" smtClean="0"/>
              <a:t>anteriores.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Herramientas Teóricas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Aunque son herramientas teóricas, se soportan cada vez sobre herramientas software que implementan el modelo/metodología en que se basan.</a:t>
            </a:r>
          </a:p>
          <a:p>
            <a:r>
              <a:rPr lang="es-ES" dirty="0" smtClean="0"/>
              <a:t>Sin embargo, a pesar de la existencia de herramientas software cada vez más automatizadas y fáciles de usar, el conocimiento de la teoría que está por detrás de ellas es esencial para una correcta consecución de un proyecto:</a:t>
            </a:r>
          </a:p>
          <a:p>
            <a:pPr algn="ctr">
              <a:buNone/>
            </a:pPr>
            <a:r>
              <a:rPr lang="es-ES" b="1" i="1" dirty="0" smtClean="0"/>
              <a:t>Comprender para administrar</a:t>
            </a:r>
            <a:r>
              <a:rPr lang="es-ES" dirty="0" smtClean="0"/>
              <a:t>	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Bases de Datos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Modelo que proporciona las herramientas necesarias para poder definir, almacenar y gestionar información estructurada de una forma sistemática.</a:t>
            </a:r>
          </a:p>
          <a:p>
            <a:r>
              <a:rPr lang="es-ES" dirty="0" smtClean="0"/>
              <a:t>No es necesariamente digital, aunque los desarrollos técnicos de la informática han hecho que, lógicamente, se impongan frente a otras BD tradicionales.</a:t>
            </a:r>
          </a:p>
          <a:p>
            <a:r>
              <a:rPr lang="es-ES" dirty="0" smtClean="0"/>
              <a:t>Al ser un sistema de almacenamiento, es un paso esencial en los subsiguientes pasos de un proyecto que se basa en la información.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Bases de Datos: Clasificación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Según el acceso a datos:</a:t>
            </a:r>
          </a:p>
          <a:p>
            <a:pPr lvl="1"/>
            <a:r>
              <a:rPr lang="es-ES" dirty="0" smtClean="0"/>
              <a:t>Estáticas (históricas), Dinámicas</a:t>
            </a:r>
          </a:p>
          <a:p>
            <a:r>
              <a:rPr lang="es-ES" dirty="0" smtClean="0"/>
              <a:t>Según el contenido:</a:t>
            </a:r>
          </a:p>
          <a:p>
            <a:pPr lvl="1"/>
            <a:r>
              <a:rPr lang="es-ES" dirty="0" smtClean="0"/>
              <a:t>Bibliográficas, Texto completo, de Directorio, de Imágenes,…</a:t>
            </a:r>
          </a:p>
          <a:p>
            <a:r>
              <a:rPr lang="es-ES" dirty="0" smtClean="0"/>
              <a:t>Según el modelo abstracto:</a:t>
            </a:r>
          </a:p>
          <a:p>
            <a:pPr lvl="1"/>
            <a:r>
              <a:rPr lang="es-ES" b="1" dirty="0" smtClean="0"/>
              <a:t>Relacionales</a:t>
            </a:r>
            <a:r>
              <a:rPr lang="es-ES" dirty="0" smtClean="0"/>
              <a:t>, jerárquicas, de Red, </a:t>
            </a:r>
          </a:p>
          <a:p>
            <a:pPr lvl="1">
              <a:buNone/>
            </a:pPr>
            <a:r>
              <a:rPr lang="es-ES" dirty="0" smtClean="0"/>
              <a:t>	Orientadas a Objetos, Documentales, </a:t>
            </a:r>
          </a:p>
          <a:p>
            <a:pPr lvl="1">
              <a:buNone/>
            </a:pPr>
            <a:r>
              <a:rPr lang="es-ES" dirty="0" smtClean="0"/>
              <a:t>	Distribuidas, </a:t>
            </a:r>
            <a:r>
              <a:rPr lang="es-ES" b="1" dirty="0" smtClean="0"/>
              <a:t>Basadas en Grafos</a:t>
            </a:r>
            <a:r>
              <a:rPr lang="es-ES" dirty="0" smtClean="0"/>
              <a:t>, </a:t>
            </a:r>
            <a:endParaRPr lang="es-ES" dirty="0" smtClean="0"/>
          </a:p>
          <a:p>
            <a:pPr lvl="1">
              <a:buNone/>
            </a:pPr>
            <a:r>
              <a:rPr lang="es-ES" dirty="0" smtClean="0"/>
              <a:t>	Transaccionales…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6103" y="3786190"/>
            <a:ext cx="3702177" cy="25427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Sistemas </a:t>
            </a:r>
            <a:r>
              <a:rPr lang="es-ES" dirty="0" err="1" smtClean="0"/>
              <a:t>Multi</a:t>
            </a:r>
            <a:r>
              <a:rPr lang="es-ES" dirty="0" smtClean="0"/>
              <a:t>-Agente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Ejemplo claro de herramienta teórica que </a:t>
            </a:r>
            <a:r>
              <a:rPr lang="es-ES" dirty="0" smtClean="0"/>
              <a:t>existe </a:t>
            </a:r>
            <a:r>
              <a:rPr lang="es-ES" dirty="0" smtClean="0"/>
              <a:t>gracias al avance tecnológico.</a:t>
            </a:r>
          </a:p>
          <a:p>
            <a:r>
              <a:rPr lang="es-ES" dirty="0" smtClean="0"/>
              <a:t>Simulan la interacción entre “pequeños” agentes individuales que pueden interactuar con el entorno y tomar decisiones.</a:t>
            </a:r>
          </a:p>
          <a:p>
            <a:r>
              <a:rPr lang="es-ES" dirty="0" smtClean="0"/>
              <a:t>Útiles cuando no se conoce el </a:t>
            </a:r>
            <a:br>
              <a:rPr lang="es-ES" dirty="0" smtClean="0"/>
            </a:br>
            <a:r>
              <a:rPr lang="es-ES" dirty="0" smtClean="0"/>
              <a:t>comportamiento global de un sistema, </a:t>
            </a:r>
            <a:br>
              <a:rPr lang="es-ES" dirty="0" smtClean="0"/>
            </a:br>
            <a:r>
              <a:rPr lang="es-ES" dirty="0" smtClean="0"/>
              <a:t>pero se sabe que </a:t>
            </a:r>
            <a:r>
              <a:rPr lang="es-ES" dirty="0" smtClean="0"/>
              <a:t>éste “emerge</a:t>
            </a:r>
            <a:r>
              <a:rPr lang="es-ES" dirty="0" smtClean="0"/>
              <a:t>” como </a:t>
            </a:r>
            <a:br>
              <a:rPr lang="es-ES" dirty="0" smtClean="0"/>
            </a:br>
            <a:r>
              <a:rPr lang="es-ES" dirty="0" smtClean="0"/>
              <a:t>resultado de las interacciones locales</a:t>
            </a:r>
            <a:br>
              <a:rPr lang="es-ES" dirty="0" smtClean="0"/>
            </a:br>
            <a:r>
              <a:rPr lang="es-ES" dirty="0" smtClean="0"/>
              <a:t>de partes del sistema que son más </a:t>
            </a:r>
            <a:br>
              <a:rPr lang="es-ES" dirty="0" smtClean="0"/>
            </a:br>
            <a:r>
              <a:rPr lang="es-ES" dirty="0" smtClean="0"/>
              <a:t>fáciles de simular.</a:t>
            </a:r>
          </a:p>
          <a:p>
            <a:r>
              <a:rPr lang="es-ES" dirty="0" smtClean="0"/>
              <a:t>Relacionados, profundamente, con </a:t>
            </a:r>
            <a:br>
              <a:rPr lang="es-ES" dirty="0" smtClean="0"/>
            </a:br>
            <a:r>
              <a:rPr lang="es-ES" dirty="0" smtClean="0"/>
              <a:t>Sistemas Complejos.</a:t>
            </a:r>
          </a:p>
          <a:p>
            <a:endParaRPr lang="es-ES" dirty="0"/>
          </a:p>
        </p:txBody>
      </p:sp>
      <p:pic>
        <p:nvPicPr>
          <p:cNvPr id="11" name="Imagen 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000372"/>
            <a:ext cx="2013493" cy="21705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3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429132"/>
            <a:ext cx="2013493" cy="21705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Minería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De Datos:</a:t>
            </a:r>
          </a:p>
          <a:p>
            <a:pPr lvl="1"/>
            <a:r>
              <a:rPr lang="es-ES" b="1" dirty="0" smtClean="0"/>
              <a:t>Prepara</a:t>
            </a:r>
            <a:r>
              <a:rPr lang="es-ES" dirty="0" smtClean="0"/>
              <a:t>, </a:t>
            </a:r>
            <a:r>
              <a:rPr lang="es-ES" b="1" dirty="0" smtClean="0"/>
              <a:t>sondea</a:t>
            </a:r>
            <a:r>
              <a:rPr lang="es-ES" dirty="0" smtClean="0"/>
              <a:t> y </a:t>
            </a:r>
            <a:r>
              <a:rPr lang="es-ES" b="1" dirty="0" smtClean="0"/>
              <a:t>explora</a:t>
            </a:r>
            <a:r>
              <a:rPr lang="es-ES" dirty="0" smtClean="0"/>
              <a:t> los datos estructurados para sacar la información oculta en ellos.</a:t>
            </a:r>
          </a:p>
          <a:p>
            <a:pPr lvl="1"/>
            <a:r>
              <a:rPr lang="es-ES" dirty="0" smtClean="0"/>
              <a:t>Basado en: </a:t>
            </a:r>
            <a:r>
              <a:rPr lang="es-ES" b="1" dirty="0" smtClean="0"/>
              <a:t>Análisis Estadístico </a:t>
            </a:r>
            <a:r>
              <a:rPr lang="es-ES" dirty="0" smtClean="0"/>
              <a:t>e </a:t>
            </a:r>
            <a:r>
              <a:rPr lang="es-ES" b="1" dirty="0" smtClean="0"/>
              <a:t>Inteligencia Artificial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En el caso de las humanidades: problemas al enfrentarse con “datos” con un contenido semántico muy enriquecido.</a:t>
            </a:r>
          </a:p>
          <a:p>
            <a:pPr lvl="1"/>
            <a:r>
              <a:rPr lang="es-ES" dirty="0" smtClean="0"/>
              <a:t>Entran en juego nuevas Teorías: Teoría de la Información, conocimiento incierto, etc.</a:t>
            </a:r>
          </a:p>
          <a:p>
            <a:r>
              <a:rPr lang="es-ES" dirty="0" smtClean="0"/>
              <a:t>De Textos:</a:t>
            </a:r>
          </a:p>
          <a:p>
            <a:pPr lvl="1"/>
            <a:r>
              <a:rPr lang="es-ES" dirty="0" smtClean="0"/>
              <a:t>Proceso de </a:t>
            </a:r>
            <a:r>
              <a:rPr lang="es-ES" dirty="0" smtClean="0"/>
              <a:t>extraer, automáticamente, información de </a:t>
            </a:r>
            <a:r>
              <a:rPr lang="es-ES" dirty="0" smtClean="0"/>
              <a:t>textos (información no estructurada).</a:t>
            </a:r>
          </a:p>
          <a:p>
            <a:pPr lvl="1"/>
            <a:r>
              <a:rPr lang="es-ES" dirty="0" smtClean="0"/>
              <a:t>Conexiones adicionales con: Aprendizaje </a:t>
            </a:r>
            <a:r>
              <a:rPr lang="es-ES" dirty="0" smtClean="0"/>
              <a:t>Automático, Procesamiento del Lenguaje Natural, Web </a:t>
            </a:r>
            <a:r>
              <a:rPr lang="es-ES" dirty="0" smtClean="0"/>
              <a:t>Semántica…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Mapas de Tópicos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Sistema </a:t>
            </a:r>
            <a:r>
              <a:rPr lang="es-ES" dirty="0" smtClean="0"/>
              <a:t>estandarizado de </a:t>
            </a:r>
            <a:r>
              <a:rPr lang="es-ES" dirty="0" smtClean="0"/>
              <a:t>organizar la información (no solo los datos). Evolución de: glosarios, mapas conceptuales, ontologías…</a:t>
            </a:r>
          </a:p>
          <a:p>
            <a:r>
              <a:rPr lang="es-ES" dirty="0" smtClean="0"/>
              <a:t>Conceptos fundamentales: Tópicos, Asociaciones y Ocurrencias.</a:t>
            </a:r>
          </a:p>
          <a:p>
            <a:r>
              <a:rPr lang="es-ES" dirty="0" smtClean="0"/>
              <a:t>Añade el contenido semántico</a:t>
            </a:r>
            <a:br>
              <a:rPr lang="es-ES" dirty="0" smtClean="0"/>
            </a:br>
            <a:r>
              <a:rPr lang="es-ES" dirty="0" smtClean="0"/>
              <a:t> a una Base de Datos.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357562"/>
            <a:ext cx="3571900" cy="32308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Mapas de Tópicos: Ejemplo de Uso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Análisis literario de Obras Dramáticas:</a:t>
            </a:r>
          </a:p>
          <a:p>
            <a:pPr lvl="1"/>
            <a:r>
              <a:rPr lang="es-ES" dirty="0" smtClean="0"/>
              <a:t>Identificación de los </a:t>
            </a:r>
            <a:r>
              <a:rPr lang="es-ES" dirty="0" smtClean="0"/>
              <a:t>tipos de tópicos </a:t>
            </a:r>
            <a:r>
              <a:rPr lang="es-ES" dirty="0" smtClean="0"/>
              <a:t>principales:</a:t>
            </a:r>
          </a:p>
          <a:p>
            <a:pPr lvl="2"/>
            <a:r>
              <a:rPr lang="es-ES" dirty="0" smtClean="0"/>
              <a:t>Personajes</a:t>
            </a:r>
          </a:p>
          <a:p>
            <a:pPr lvl="2"/>
            <a:r>
              <a:rPr lang="es-ES" dirty="0" smtClean="0"/>
              <a:t>Lugares</a:t>
            </a:r>
          </a:p>
          <a:p>
            <a:pPr lvl="2"/>
            <a:r>
              <a:rPr lang="es-ES" dirty="0" smtClean="0"/>
              <a:t>Sentimientos</a:t>
            </a:r>
          </a:p>
          <a:p>
            <a:pPr lvl="2"/>
            <a:r>
              <a:rPr lang="es-ES" dirty="0" smtClean="0"/>
              <a:t>Temas</a:t>
            </a:r>
          </a:p>
          <a:p>
            <a:pPr lvl="2"/>
            <a:r>
              <a:rPr lang="es-ES" dirty="0" smtClean="0"/>
              <a:t>…</a:t>
            </a:r>
          </a:p>
          <a:p>
            <a:pPr lvl="1"/>
            <a:r>
              <a:rPr lang="es-ES" dirty="0" smtClean="0"/>
              <a:t>Identificación y anotación de las asociaciones en el texto.</a:t>
            </a:r>
          </a:p>
          <a:p>
            <a:pPr lvl="1"/>
            <a:r>
              <a:rPr lang="es-ES" dirty="0" smtClean="0"/>
              <a:t>Análisis cuantitativo y cualitativo del conjunto de asociaciones.</a:t>
            </a:r>
          </a:p>
          <a:p>
            <a:pPr lvl="1"/>
            <a:r>
              <a:rPr lang="es-ES" dirty="0" smtClean="0"/>
              <a:t>Obtención de nuevas asociaciones por el análisis del Mapa global obtenido.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7.0&quot;&gt;&lt;object type=&quot;1&quot; unique_id=&quot;10001&quot;&gt;&lt;object type=&quot;8&quot; unique_id=&quot;10196&quot;&gt;&lt;/object&gt;&lt;object type=&quot;2&quot; unique_id=&quot;10197&quot;&gt;&lt;object type=&quot;3&quot; unique_id=&quot;10198&quot;&gt;&lt;property id=&quot;20148&quot; value=&quot;5&quot;/&gt;&lt;property id=&quot;20300&quot; value=&quot;Slide 1 - &amp;quot;Herramientas para la Investigación&amp;quot;&quot;/&gt;&lt;property id=&quot;20307&quot; value=&quot;257&quot;/&gt;&lt;/object&gt;&lt;object type=&quot;3&quot; unique_id=&quot;10199&quot;&gt;&lt;property id=&quot;20148&quot; value=&quot;5&quot;/&gt;&lt;property id=&quot;20300&quot; value=&quot;Slide 2 - &amp;quot;Introducción&amp;quot;&quot;/&gt;&lt;property id=&quot;20307&quot; value=&quot;258&quot;/&gt;&lt;/object&gt;&lt;object type=&quot;3&quot; unique_id=&quot;10200&quot;&gt;&lt;property id=&quot;20148&quot; value=&quot;5&quot;/&gt;&lt;property id=&quot;20300&quot; value=&quot;Slide 3 - &amp;quot;Herramientas Teóricas&amp;quot;&quot;/&gt;&lt;property id=&quot;20307&quot; value=&quot;259&quot;/&gt;&lt;/object&gt;&lt;object type=&quot;3&quot; unique_id=&quot;10201&quot;&gt;&lt;property id=&quot;20148&quot; value=&quot;5&quot;/&gt;&lt;property id=&quot;20300&quot; value=&quot;Slide 4 - &amp;quot;Bases de Datos&amp;quot;&quot;/&gt;&lt;property id=&quot;20307&quot; value=&quot;260&quot;/&gt;&lt;/object&gt;&lt;object type=&quot;3&quot; unique_id=&quot;10202&quot;&gt;&lt;property id=&quot;20148&quot; value=&quot;5&quot;/&gt;&lt;property id=&quot;20300&quot; value=&quot;Slide 5 - &amp;quot;Bases de Datos: Clasificación&amp;quot;&quot;/&gt;&lt;property id=&quot;20307&quot; value=&quot;261&quot;/&gt;&lt;/object&gt;&lt;object type=&quot;3&quot; unique_id=&quot;10203&quot;&gt;&lt;property id=&quot;20148&quot; value=&quot;5&quot;/&gt;&lt;property id=&quot;20300&quot; value=&quot;Slide 6 - &amp;quot;Sistemas Multi-Agente&amp;quot;&quot;/&gt;&lt;property id=&quot;20307&quot; value=&quot;262&quot;/&gt;&lt;/object&gt;&lt;object type=&quot;3&quot; unique_id=&quot;10204&quot;&gt;&lt;property id=&quot;20148&quot; value=&quot;5&quot;/&gt;&lt;property id=&quot;20300&quot; value=&quot;Slide 7 - &amp;quot;Minería&amp;quot;&quot;/&gt;&lt;property id=&quot;20307&quot; value=&quot;263&quot;/&gt;&lt;/object&gt;&lt;object type=&quot;3&quot; unique_id=&quot;10205&quot;&gt;&lt;property id=&quot;20148&quot; value=&quot;5&quot;/&gt;&lt;property id=&quot;20300&quot; value=&quot;Slide 8 - &amp;quot;Mapas de Tópicos&amp;quot;&quot;/&gt;&lt;property id=&quot;20307&quot; value=&quot;264&quot;/&gt;&lt;/object&gt;&lt;object type=&quot;3&quot; unique_id=&quot;10206&quot;&gt;&lt;property id=&quot;20148&quot; value=&quot;5&quot;/&gt;&lt;property id=&quot;20300&quot; value=&quot;Slide 9 - &amp;quot;Mapas de Tópicos: Ejemplo de Uso&amp;quot;&quot;/&gt;&lt;property id=&quot;20307&quot; value=&quot;265&quot;/&gt;&lt;/object&gt;&lt;object type=&quot;3&quot; unique_id=&quot;10207&quot;&gt;&lt;property id=&quot;20148&quot; value=&quot;5&quot;/&gt;&lt;property id=&quot;20300&quot; value=&quot;Slide 10 - &amp;quot;Mapas de Tópicos: Ejemplo de Uso&amp;quot;&quot;/&gt;&lt;property id=&quot;20307&quot; value=&quot;266&quot;/&gt;&lt;/object&gt;&lt;object type=&quot;3&quot; unique_id=&quot;10208&quot;&gt;&lt;property id=&quot;20148&quot; value=&quot;5&quot;/&gt;&lt;property id=&quot;20300&quot; value=&quot;Slide 11 - &amp;quot;Mapas de Tópicos: ¿Qué podemos obtener?&amp;quot;&quot;/&gt;&lt;property id=&quot;20307&quot; value=&quot;267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</TotalTime>
  <Words>580</Words>
  <Application>Microsoft Office PowerPoint</Application>
  <PresentationFormat>Presentación en pantalla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Civil</vt:lpstr>
      <vt:lpstr>Herramientas para la Investigación</vt:lpstr>
      <vt:lpstr>Introducción</vt:lpstr>
      <vt:lpstr>Herramientas Teóricas</vt:lpstr>
      <vt:lpstr>Bases de Datos</vt:lpstr>
      <vt:lpstr>Bases de Datos: Clasificación</vt:lpstr>
      <vt:lpstr>Sistemas Multi-Agente</vt:lpstr>
      <vt:lpstr>Minería</vt:lpstr>
      <vt:lpstr>Mapas de Tópicos</vt:lpstr>
      <vt:lpstr>Mapas de Tópicos: Ejemplo de Uso</vt:lpstr>
      <vt:lpstr>Mapas de Tópicos: Ejemplo de Uso</vt:lpstr>
      <vt:lpstr>Mapas de Tópicos: ¿Qué podemos obtener?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Herramientas para la Investigación</dc:title>
  <dc:creator>Fernando</dc:creator>
  <cp:lastModifiedBy>Fernando</cp:lastModifiedBy>
  <cp:revision>3</cp:revision>
  <dcterms:created xsi:type="dcterms:W3CDTF">2009-07-18T03:13:38Z</dcterms:created>
  <dcterms:modified xsi:type="dcterms:W3CDTF">2010-12-05T14:14:25Z</dcterms:modified>
</cp:coreProperties>
</file>