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8" r:id="rId13"/>
    <p:sldId id="270" r:id="rId14"/>
    <p:sldId id="269" r:id="rId15"/>
    <p:sldId id="271" r:id="rId16"/>
    <p:sldId id="273" r:id="rId17"/>
    <p:sldId id="272" r:id="rId18"/>
    <p:sldId id="274" r:id="rId19"/>
  </p:sldIdLst>
  <p:sldSz cx="9144000" cy="6858000" type="screen4x3"/>
  <p:notesSz cx="6858000" cy="9144000"/>
  <p:custDataLst>
    <p:tags r:id="rId20"/>
  </p:custData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9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132FADFE-3B8F-471C-ABF0-DBC7717ECBBC}"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132FADFE-3B8F-471C-ABF0-DBC7717ECBBC}"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7A847CFC-816F-41D0-AAC0-9BF4FEBC753E}" type="datetimeFigureOut">
              <a:rPr lang="es-ES" smtClean="0"/>
              <a:pPr/>
              <a:t>05/12/2010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132FADFE-3B8F-471C-ABF0-DBC7717ECBBC}"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05/12/2010</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132FADFE-3B8F-471C-ABF0-DBC7717ECBBC}"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7A847CFC-816F-41D0-AAC0-9BF4FEBC753E}" type="datetimeFigureOut">
              <a:rPr lang="es-ES" smtClean="0"/>
              <a:pPr/>
              <a:t>05/12/2010</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A847CFC-816F-41D0-AAC0-9BF4FEBC753E}" type="datetimeFigureOut">
              <a:rPr lang="es-ES" smtClean="0"/>
              <a:pPr/>
              <a:t>05/12/2010</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32FADFE-3B8F-471C-ABF0-DBC7717ECBBC}"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 dirty="0" smtClean="0"/>
              <a:t>Aplicación de nuevas tecnologías en la conservación y análisis del patrimonio cultural</a:t>
            </a:r>
            <a:endParaRPr lang="es-ES" dirty="0"/>
          </a:p>
        </p:txBody>
      </p:sp>
      <p:sp>
        <p:nvSpPr>
          <p:cNvPr id="2" name="1 Título"/>
          <p:cNvSpPr>
            <a:spLocks noGrp="1"/>
          </p:cNvSpPr>
          <p:nvPr>
            <p:ph type="ctrTitle"/>
          </p:nvPr>
        </p:nvSpPr>
        <p:spPr/>
        <p:txBody>
          <a:bodyPr/>
          <a:lstStyle/>
          <a:p>
            <a:r>
              <a:rPr lang="es-ES" dirty="0" smtClean="0"/>
              <a:t>Estándares de Catalogación de Objetos Culturales</a:t>
            </a:r>
            <a:endParaRPr lang="es-ES" dirty="0"/>
          </a:p>
        </p:txBody>
      </p:sp>
      <p:pic>
        <p:nvPicPr>
          <p:cNvPr id="4" name="Picture 2"/>
          <p:cNvPicPr>
            <a:picLocks noChangeAspect="1" noChangeArrowheads="1"/>
          </p:cNvPicPr>
          <p:nvPr/>
        </p:nvPicPr>
        <p:blipFill>
          <a:blip r:embed="rId2" cstate="print"/>
          <a:srcRect/>
          <a:stretch>
            <a:fillRect/>
          </a:stretch>
        </p:blipFill>
        <p:spPr bwMode="auto">
          <a:xfrm>
            <a:off x="7740352" y="5733256"/>
            <a:ext cx="1171575"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CDWA: Ejemplos</a:t>
            </a:r>
            <a:endParaRPr lang="es-ES" dirty="0"/>
          </a:p>
        </p:txBody>
      </p:sp>
      <p:pic>
        <p:nvPicPr>
          <p:cNvPr id="5" name="4 Imagen" descr="http://www.getty.edu/research/conducting_research/standards/cdwa/images/Ex01-oilpainting-vangogh-irises.jpg"/>
          <p:cNvPicPr/>
          <p:nvPr/>
        </p:nvPicPr>
        <p:blipFill>
          <a:blip r:embed="rId2" cstate="print"/>
          <a:srcRect/>
          <a:stretch>
            <a:fillRect/>
          </a:stretch>
        </p:blipFill>
        <p:spPr bwMode="auto">
          <a:xfrm>
            <a:off x="307014" y="1600839"/>
            <a:ext cx="3050540" cy="239966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graphicFrame>
        <p:nvGraphicFramePr>
          <p:cNvPr id="6" name="5 Tabla"/>
          <p:cNvGraphicFramePr>
            <a:graphicFrameLocks noGrp="1"/>
          </p:cNvGraphicFramePr>
          <p:nvPr/>
        </p:nvGraphicFramePr>
        <p:xfrm>
          <a:off x="3428993" y="1500174"/>
          <a:ext cx="5421893" cy="4992624"/>
        </p:xfrm>
        <a:graphic>
          <a:graphicData uri="http://schemas.openxmlformats.org/drawingml/2006/table">
            <a:tbl>
              <a:tblPr/>
              <a:tblGrid>
                <a:gridCol w="1428759"/>
                <a:gridCol w="2800317"/>
                <a:gridCol w="1192817"/>
              </a:tblGrid>
              <a:tr h="163869">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Object</a:t>
                      </a:r>
                      <a:r>
                        <a:rPr lang="es-ES" sz="1200" b="1" dirty="0">
                          <a:solidFill>
                            <a:srgbClr val="FFFFFF"/>
                          </a:solidFill>
                          <a:latin typeface="Times New Roman"/>
                          <a:ea typeface="Times New Roman"/>
                          <a:cs typeface="Times New Roman"/>
                        </a:rPr>
                        <a:t>/</a:t>
                      </a:r>
                      <a:r>
                        <a:rPr lang="es-ES" sz="1200" b="1" dirty="0" err="1">
                          <a:solidFill>
                            <a:srgbClr val="FFFFFF"/>
                          </a:solidFill>
                          <a:latin typeface="Times New Roman"/>
                          <a:ea typeface="Times New Roman"/>
                          <a:cs typeface="Times New Roman"/>
                        </a:rPr>
                        <a:t>Work</a:t>
                      </a: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Catalog Level:</a:t>
                      </a:r>
                      <a:r>
                        <a:rPr lang="en-US" sz="1100">
                          <a:latin typeface="Times New Roman"/>
                          <a:ea typeface="Times New Roman"/>
                          <a:cs typeface="Times New Roman"/>
                        </a:rPr>
                        <a:t> elemento</a:t>
                      </a:r>
                      <a:br>
                        <a:rPr lang="en-US" sz="1100">
                          <a:latin typeface="Times New Roman"/>
                          <a:ea typeface="Times New Roman"/>
                          <a:cs typeface="Times New Roman"/>
                        </a:rPr>
                      </a:br>
                      <a:r>
                        <a:rPr lang="en-US" sz="1100" b="1" i="1">
                          <a:latin typeface="Times New Roman"/>
                          <a:ea typeface="Times New Roman"/>
                          <a:cs typeface="Times New Roman"/>
                        </a:rPr>
                        <a:t>Type:</a:t>
                      </a:r>
                      <a:r>
                        <a:rPr lang="en-US" sz="1100">
                          <a:latin typeface="Times New Roman"/>
                          <a:ea typeface="Times New Roman"/>
                          <a:cs typeface="Times New Roman"/>
                        </a:rPr>
                        <a:t> Pintura </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Lista Controlada</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Autoridad</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19469">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Classification</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Terms:</a:t>
                      </a:r>
                      <a:r>
                        <a:rPr lang="es-ES" sz="1100">
                          <a:latin typeface="Times New Roman"/>
                          <a:ea typeface="Times New Roman"/>
                          <a:cs typeface="Times New Roman"/>
                        </a:rPr>
                        <a:t> Pinturas</a:t>
                      </a:r>
                      <a:br>
                        <a:rPr lang="es-ES" sz="1100">
                          <a:latin typeface="Times New Roman"/>
                          <a:ea typeface="Times New Roman"/>
                          <a:cs typeface="Times New Roman"/>
                        </a:rPr>
                      </a:br>
                      <a:r>
                        <a:rPr lang="es-ES" sz="1100">
                          <a:latin typeface="Times New Roman"/>
                          <a:ea typeface="Times New Roman"/>
                          <a:cs typeface="Times New Roman"/>
                        </a:rPr>
                        <a:t>            Arte Europeo</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Lista Controlada</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14591">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Titles</a:t>
                      </a:r>
                      <a:r>
                        <a:rPr lang="es-ES" sz="1200" b="1" dirty="0">
                          <a:solidFill>
                            <a:srgbClr val="FFFFFF"/>
                          </a:solidFill>
                          <a:latin typeface="Times New Roman"/>
                          <a:ea typeface="Times New Roman"/>
                          <a:cs typeface="Times New Roman"/>
                        </a:rPr>
                        <a:t> </a:t>
                      </a:r>
                      <a:r>
                        <a:rPr lang="es-ES" sz="1200" b="1" dirty="0" err="1">
                          <a:solidFill>
                            <a:srgbClr val="FFFFFF"/>
                          </a:solidFill>
                          <a:latin typeface="Times New Roman"/>
                          <a:ea typeface="Times New Roman"/>
                          <a:cs typeface="Times New Roman"/>
                        </a:rPr>
                        <a:t>or</a:t>
                      </a:r>
                      <a:r>
                        <a:rPr lang="es-ES" sz="1200" b="1" dirty="0">
                          <a:solidFill>
                            <a:srgbClr val="FFFFFF"/>
                          </a:solidFill>
                          <a:latin typeface="Times New Roman"/>
                          <a:ea typeface="Times New Roman"/>
                          <a:cs typeface="Times New Roman"/>
                        </a:rPr>
                        <a:t> </a:t>
                      </a:r>
                      <a:r>
                        <a:rPr lang="es-ES" sz="1200" b="1" dirty="0" err="1">
                          <a:solidFill>
                            <a:srgbClr val="FFFFFF"/>
                          </a:solidFill>
                          <a:latin typeface="Times New Roman"/>
                          <a:ea typeface="Times New Roman"/>
                          <a:cs typeface="Times New Roman"/>
                        </a:rPr>
                        <a:t>Names</a:t>
                      </a: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Text:</a:t>
                      </a:r>
                      <a:r>
                        <a:rPr lang="es-ES" sz="1100">
                          <a:latin typeface="Times New Roman"/>
                          <a:ea typeface="Times New Roman"/>
                          <a:cs typeface="Times New Roman"/>
                        </a:rPr>
                        <a:t> Lirios</a:t>
                      </a:r>
                      <a:br>
                        <a:rPr lang="es-ES" sz="1100">
                          <a:latin typeface="Times New Roman"/>
                          <a:ea typeface="Times New Roman"/>
                          <a:cs typeface="Times New Roman"/>
                        </a:rPr>
                      </a:br>
                      <a:r>
                        <a:rPr lang="es-ES" sz="1100">
                          <a:latin typeface="Times New Roman"/>
                          <a:ea typeface="Times New Roman"/>
                          <a:cs typeface="Times New Roman"/>
                        </a:rPr>
                        <a:t>    </a:t>
                      </a:r>
                      <a:r>
                        <a:rPr lang="es-ES" sz="1100" b="1" i="1">
                          <a:latin typeface="Times New Roman"/>
                          <a:ea typeface="Times New Roman"/>
                          <a:cs typeface="Times New Roman"/>
                        </a:rPr>
                        <a:t>Preference:</a:t>
                      </a:r>
                      <a:r>
                        <a:rPr lang="es-ES" sz="1100">
                          <a:latin typeface="Times New Roman"/>
                          <a:ea typeface="Times New Roman"/>
                          <a:cs typeface="Times New Roman"/>
                        </a:rPr>
                        <a:t> favorito </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r>
                        <a:rPr lang="es-ES" sz="1100">
                          <a:latin typeface="Times New Roman"/>
                          <a:ea typeface="Times New Roman"/>
                          <a:cs typeface="Times New Roman"/>
                        </a:rPr>
                        <a:t> </a:t>
                      </a:r>
                      <a:br>
                        <a:rPr lang="es-ES" sz="1100">
                          <a:latin typeface="Times New Roman"/>
                          <a:ea typeface="Times New Roman"/>
                          <a:cs typeface="Times New Roman"/>
                        </a:rPr>
                      </a:br>
                      <a:r>
                        <a:rPr lang="es-ES" sz="1100">
                          <a:solidFill>
                            <a:srgbClr val="008000"/>
                          </a:solidFill>
                          <a:latin typeface="Times New Roman"/>
                          <a:ea typeface="Times New Roman"/>
                          <a:cs typeface="Times New Roman"/>
                        </a:rPr>
                        <a:t>Lista Controlada</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24345">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Creation</a:t>
                      </a: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Creator Description:</a:t>
                      </a:r>
                      <a:r>
                        <a:rPr lang="en-US" sz="1100">
                          <a:latin typeface="Times New Roman"/>
                          <a:ea typeface="Times New Roman"/>
                          <a:cs typeface="Times New Roman"/>
                        </a:rPr>
                        <a:t> Vincent van Gogh (Holanda, 1853-1890)</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14591">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dirty="0">
                          <a:latin typeface="Times New Roman"/>
                          <a:ea typeface="Times New Roman"/>
                          <a:cs typeface="Times New Roman"/>
                        </a:rPr>
                        <a:t>Identity:</a:t>
                      </a:r>
                      <a:r>
                        <a:rPr lang="en-US" sz="1100" dirty="0">
                          <a:latin typeface="Times New Roman"/>
                          <a:ea typeface="Times New Roman"/>
                          <a:cs typeface="Times New Roman"/>
                        </a:rPr>
                        <a:t> Gogh, Vincent van</a:t>
                      </a:r>
                      <a:br>
                        <a:rPr lang="en-US" sz="1100" dirty="0">
                          <a:latin typeface="Times New Roman"/>
                          <a:ea typeface="Times New Roman"/>
                          <a:cs typeface="Times New Roman"/>
                        </a:rPr>
                      </a:br>
                      <a:r>
                        <a:rPr lang="en-US" sz="1100" b="1" i="1" dirty="0">
                          <a:latin typeface="Times New Roman"/>
                          <a:ea typeface="Times New Roman"/>
                          <a:cs typeface="Times New Roman"/>
                        </a:rPr>
                        <a:t>Role:</a:t>
                      </a:r>
                      <a:r>
                        <a:rPr lang="en-US" sz="1100" dirty="0">
                          <a:latin typeface="Times New Roman"/>
                          <a:ea typeface="Times New Roman"/>
                          <a:cs typeface="Times New Roman"/>
                        </a:rPr>
                        <a:t> </a:t>
                      </a:r>
                      <a:r>
                        <a:rPr lang="en-US" sz="1100" dirty="0" err="1">
                          <a:latin typeface="Times New Roman"/>
                          <a:ea typeface="Times New Roman"/>
                          <a:cs typeface="Times New Roman"/>
                        </a:rPr>
                        <a:t>Pintor</a:t>
                      </a:r>
                      <a:r>
                        <a:rPr lang="en-US" sz="1100" dirty="0">
                          <a:latin typeface="Times New Roman"/>
                          <a:ea typeface="Times New Roman"/>
                          <a:cs typeface="Times New Roman"/>
                        </a:rPr>
                        <a:t> </a:t>
                      </a:r>
                      <a:endParaRPr lang="es-ES" sz="1200" dirty="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Autoridad</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53608">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Creation</a:t>
                      </a:r>
                      <a:r>
                        <a:rPr lang="es-ES" sz="1100" b="1" i="1" dirty="0">
                          <a:latin typeface="Times New Roman"/>
                          <a:ea typeface="Times New Roman"/>
                          <a:cs typeface="Times New Roman"/>
                        </a:rPr>
                        <a:t> Date:</a:t>
                      </a:r>
                      <a:r>
                        <a:rPr lang="es-ES" sz="1100" dirty="0">
                          <a:latin typeface="Times New Roman"/>
                          <a:ea typeface="Times New Roman"/>
                          <a:cs typeface="Times New Roman"/>
                        </a:rPr>
                        <a:t> 1889 </a:t>
                      </a:r>
                      <a:br>
                        <a:rPr lang="es-ES" sz="1100" dirty="0">
                          <a:latin typeface="Times New Roman"/>
                          <a:ea typeface="Times New Roman"/>
                          <a:cs typeface="Times New Roman"/>
                        </a:rPr>
                      </a:br>
                      <a:r>
                        <a:rPr lang="es-ES" sz="1100" b="1" i="1" dirty="0" err="1">
                          <a:latin typeface="Times New Roman"/>
                          <a:ea typeface="Times New Roman"/>
                          <a:cs typeface="Times New Roman"/>
                        </a:rPr>
                        <a:t>Earliest</a:t>
                      </a:r>
                      <a:r>
                        <a:rPr lang="es-ES" sz="1100" b="1" i="1" dirty="0">
                          <a:latin typeface="Times New Roman"/>
                          <a:ea typeface="Times New Roman"/>
                          <a:cs typeface="Times New Roman"/>
                        </a:rPr>
                        <a:t>: </a:t>
                      </a:r>
                      <a:r>
                        <a:rPr lang="es-ES" sz="1100" dirty="0">
                          <a:latin typeface="Times New Roman"/>
                          <a:ea typeface="Times New Roman"/>
                          <a:cs typeface="Times New Roman"/>
                        </a:rPr>
                        <a:t>1889 </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Latest</a:t>
                      </a:r>
                      <a:r>
                        <a:rPr lang="es-ES" sz="1100" b="1" i="1" dirty="0">
                          <a:latin typeface="Times New Roman"/>
                          <a:ea typeface="Times New Roman"/>
                          <a:cs typeface="Times New Roman"/>
                        </a:rPr>
                        <a:t>: </a:t>
                      </a:r>
                      <a:r>
                        <a:rPr lang="es-ES" sz="1100" dirty="0">
                          <a:latin typeface="Times New Roman"/>
                          <a:ea typeface="Times New Roman"/>
                          <a:cs typeface="Times New Roman"/>
                        </a:rPr>
                        <a:t>1889 </a:t>
                      </a:r>
                      <a:endParaRPr lang="es-ES" sz="1200" dirty="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r>
                        <a:rPr lang="es-ES" sz="1100">
                          <a:latin typeface="Times New Roman"/>
                          <a:ea typeface="Times New Roman"/>
                          <a:cs typeface="Times New Roman"/>
                        </a:rPr>
                        <a:t/>
                      </a:r>
                      <a:br>
                        <a:rPr lang="es-ES" sz="1100">
                          <a:latin typeface="Times New Roman"/>
                          <a:ea typeface="Times New Roman"/>
                          <a:cs typeface="Times New Roman"/>
                        </a:rPr>
                      </a:br>
                      <a:r>
                        <a:rPr lang="es-ES" sz="1100">
                          <a:solidFill>
                            <a:srgbClr val="008000"/>
                          </a:solidFill>
                          <a:latin typeface="Times New Roman"/>
                          <a:ea typeface="Times New Roman"/>
                          <a:cs typeface="Times New Roman"/>
                        </a:rPr>
                        <a:t>Lista Controlada</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48730">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Creation Place/Original location:</a:t>
                      </a:r>
                      <a:r>
                        <a:rPr lang="en-US" sz="1100">
                          <a:latin typeface="Times New Roman"/>
                          <a:ea typeface="Times New Roman"/>
                          <a:cs typeface="Times New Roman"/>
                        </a:rPr>
                        <a:t> Saint Rémy de Provence (Provincia Alpes Côte d'Azur, Francia)</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29222">
                <a:tc>
                  <a:txBody>
                    <a:bodyPr/>
                    <a:lstStyle/>
                    <a:p>
                      <a:pPr>
                        <a:lnSpc>
                          <a:spcPct val="105000"/>
                        </a:lnSpc>
                        <a:spcAft>
                          <a:spcPts val="1000"/>
                        </a:spcAft>
                      </a:pPr>
                      <a:r>
                        <a:rPr lang="es-ES" sz="1200" b="1" dirty="0">
                          <a:solidFill>
                            <a:srgbClr val="FFFFFF"/>
                          </a:solidFill>
                          <a:latin typeface="Times New Roman"/>
                          <a:ea typeface="Times New Roman"/>
                          <a:cs typeface="Times New Roman"/>
                        </a:rPr>
                        <a:t>Style/</a:t>
                      </a:r>
                      <a:r>
                        <a:rPr lang="es-ES" sz="1200" b="1" dirty="0" err="1">
                          <a:solidFill>
                            <a:srgbClr val="FFFFFF"/>
                          </a:solidFill>
                          <a:latin typeface="Times New Roman"/>
                          <a:ea typeface="Times New Roman"/>
                          <a:cs typeface="Times New Roman"/>
                        </a:rPr>
                        <a:t>Period</a:t>
                      </a:r>
                      <a:r>
                        <a:rPr lang="es-ES" sz="1200" b="1" dirty="0">
                          <a:solidFill>
                            <a:srgbClr val="FFFFFF"/>
                          </a:solidFill>
                          <a:latin typeface="Times New Roman"/>
                          <a:ea typeface="Times New Roman"/>
                          <a:cs typeface="Times New Roman"/>
                        </a:rPr>
                        <a:t>/</a:t>
                      </a:r>
                      <a:r>
                        <a:rPr lang="es-ES" sz="1200" b="1" dirty="0" err="1">
                          <a:solidFill>
                            <a:srgbClr val="FFFFFF"/>
                          </a:solidFill>
                          <a:latin typeface="Times New Roman"/>
                          <a:ea typeface="Times New Roman"/>
                          <a:cs typeface="Times New Roman"/>
                        </a:rPr>
                        <a:t>Group</a:t>
                      </a:r>
                      <a:r>
                        <a:rPr lang="es-ES" sz="1200" b="1" dirty="0">
                          <a:solidFill>
                            <a:srgbClr val="FFFFFF"/>
                          </a:solidFill>
                          <a:latin typeface="Times New Roman"/>
                          <a:ea typeface="Times New Roman"/>
                          <a:cs typeface="Times New Roman"/>
                        </a:rPr>
                        <a:t>/ </a:t>
                      </a:r>
                      <a:r>
                        <a:rPr lang="es-ES" sz="1200" b="1" dirty="0" err="1">
                          <a:solidFill>
                            <a:srgbClr val="FFFFFF"/>
                          </a:solidFill>
                          <a:latin typeface="Times New Roman"/>
                          <a:ea typeface="Times New Roman"/>
                          <a:cs typeface="Times New Roman"/>
                        </a:rPr>
                        <a:t>Movement</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Indexing Terms:</a:t>
                      </a:r>
                      <a:r>
                        <a:rPr lang="en-US" sz="1100">
                          <a:latin typeface="Times New Roman"/>
                          <a:ea typeface="Times New Roman"/>
                          <a:cs typeface="Times New Roman"/>
                        </a:rPr>
                        <a:t> Impresionista </a:t>
                      </a:r>
                      <a:br>
                        <a:rPr lang="en-US" sz="1100">
                          <a:latin typeface="Times New Roman"/>
                          <a:ea typeface="Times New Roman"/>
                          <a:cs typeface="Times New Roman"/>
                        </a:rPr>
                      </a:br>
                      <a:r>
                        <a:rPr lang="en-US" sz="1100">
                          <a:latin typeface="Times New Roman"/>
                          <a:ea typeface="Times New Roman"/>
                          <a:cs typeface="Times New Roman"/>
                        </a:rPr>
                        <a:t>                        Post Impresionista</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19469">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Measurements</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Dimensions Description:</a:t>
                      </a:r>
                      <a:r>
                        <a:rPr lang="es-ES" sz="1100">
                          <a:latin typeface="Times New Roman"/>
                          <a:ea typeface="Times New Roman"/>
                          <a:cs typeface="Times New Roman"/>
                        </a:rPr>
                        <a:t> 71 x 93 cm (28 x 36 5/8 pulgadas)</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199960">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Value:</a:t>
                      </a:r>
                      <a:r>
                        <a:rPr lang="en-US" sz="1100" b="1">
                          <a:latin typeface="Times New Roman"/>
                          <a:ea typeface="Times New Roman"/>
                          <a:cs typeface="Times New Roman"/>
                        </a:rPr>
                        <a:t> </a:t>
                      </a:r>
                      <a:r>
                        <a:rPr lang="en-US" sz="1100">
                          <a:latin typeface="Times New Roman"/>
                          <a:ea typeface="Times New Roman"/>
                          <a:cs typeface="Times New Roman"/>
                        </a:rPr>
                        <a:t>71 </a:t>
                      </a:r>
                      <a:r>
                        <a:rPr lang="en-US" sz="1100" b="1" i="1">
                          <a:latin typeface="Times New Roman"/>
                          <a:ea typeface="Times New Roman"/>
                          <a:cs typeface="Times New Roman"/>
                        </a:rPr>
                        <a:t>Unit: </a:t>
                      </a:r>
                      <a:r>
                        <a:rPr lang="en-US" sz="1100">
                          <a:latin typeface="Times New Roman"/>
                          <a:ea typeface="Times New Roman"/>
                          <a:cs typeface="Times New Roman"/>
                        </a:rPr>
                        <a:t>cm </a:t>
                      </a:r>
                      <a:r>
                        <a:rPr lang="en-US" sz="1100" b="1" i="1">
                          <a:latin typeface="Times New Roman"/>
                          <a:ea typeface="Times New Roman"/>
                          <a:cs typeface="Times New Roman"/>
                        </a:rPr>
                        <a:t>Type:</a:t>
                      </a:r>
                      <a:r>
                        <a:rPr lang="en-US" sz="1100">
                          <a:latin typeface="Times New Roman"/>
                          <a:ea typeface="Times New Roman"/>
                          <a:cs typeface="Times New Roman"/>
                        </a:rPr>
                        <a:t> alto</a:t>
                      </a:r>
                      <a:r>
                        <a:rPr lang="en-US" sz="1100" b="1" i="1">
                          <a:latin typeface="Times New Roman"/>
                          <a:ea typeface="Times New Roman"/>
                          <a:cs typeface="Times New Roman"/>
                        </a:rPr>
                        <a:t/>
                      </a:r>
                      <a:br>
                        <a:rPr lang="en-US" sz="1100" b="1" i="1">
                          <a:latin typeface="Times New Roman"/>
                          <a:ea typeface="Times New Roman"/>
                          <a:cs typeface="Times New Roman"/>
                        </a:rPr>
                      </a:br>
                      <a:r>
                        <a:rPr lang="en-US" sz="1100" b="1" i="1">
                          <a:latin typeface="Times New Roman"/>
                          <a:ea typeface="Times New Roman"/>
                          <a:cs typeface="Times New Roman"/>
                        </a:rPr>
                        <a:t>Value:</a:t>
                      </a:r>
                      <a:r>
                        <a:rPr lang="en-US" sz="1100" b="1">
                          <a:latin typeface="Times New Roman"/>
                          <a:ea typeface="Times New Roman"/>
                          <a:cs typeface="Times New Roman"/>
                        </a:rPr>
                        <a:t> </a:t>
                      </a:r>
                      <a:r>
                        <a:rPr lang="en-US" sz="1100">
                          <a:latin typeface="Times New Roman"/>
                          <a:ea typeface="Times New Roman"/>
                          <a:cs typeface="Times New Roman"/>
                        </a:rPr>
                        <a:t>93 </a:t>
                      </a:r>
                      <a:r>
                        <a:rPr lang="en-US" sz="1100" b="1" i="1">
                          <a:latin typeface="Times New Roman"/>
                          <a:ea typeface="Times New Roman"/>
                          <a:cs typeface="Times New Roman"/>
                        </a:rPr>
                        <a:t>Unit: </a:t>
                      </a:r>
                      <a:r>
                        <a:rPr lang="en-US" sz="1100">
                          <a:latin typeface="Times New Roman"/>
                          <a:ea typeface="Times New Roman"/>
                          <a:cs typeface="Times New Roman"/>
                        </a:rPr>
                        <a:t>cm </a:t>
                      </a:r>
                      <a:r>
                        <a:rPr lang="en-US" sz="1100" b="1" i="1">
                          <a:latin typeface="Times New Roman"/>
                          <a:ea typeface="Times New Roman"/>
                          <a:cs typeface="Times New Roman"/>
                        </a:rPr>
                        <a:t>Type: </a:t>
                      </a:r>
                      <a:r>
                        <a:rPr lang="en-US" sz="1100">
                          <a:latin typeface="Times New Roman"/>
                          <a:ea typeface="Times New Roman"/>
                          <a:cs typeface="Times New Roman"/>
                        </a:rPr>
                        <a:t>ancho </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Formato Controlado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y Lista Controlada</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19469">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Materials</a:t>
                      </a:r>
                      <a:r>
                        <a:rPr lang="es-ES" sz="1200" b="1" dirty="0">
                          <a:solidFill>
                            <a:srgbClr val="FFFFFF"/>
                          </a:solidFill>
                          <a:latin typeface="Times New Roman"/>
                          <a:ea typeface="Times New Roman"/>
                          <a:cs typeface="Times New Roman"/>
                        </a:rPr>
                        <a:t> and </a:t>
                      </a:r>
                      <a:r>
                        <a:rPr lang="es-ES" sz="1200" b="1" dirty="0" err="1">
                          <a:solidFill>
                            <a:srgbClr val="FFFFFF"/>
                          </a:solidFill>
                          <a:latin typeface="Times New Roman"/>
                          <a:ea typeface="Times New Roman"/>
                          <a:cs typeface="Times New Roman"/>
                        </a:rPr>
                        <a:t>Techniques</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Description:</a:t>
                      </a:r>
                      <a:r>
                        <a:rPr lang="es-ES" sz="1100">
                          <a:latin typeface="Times New Roman"/>
                          <a:ea typeface="Times New Roman"/>
                          <a:cs typeface="Times New Roman"/>
                        </a:rPr>
                        <a:t> óleo sobre tela, aplicado con pincl y espátula</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09674">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Material Name: </a:t>
                      </a:r>
                      <a:r>
                        <a:rPr lang="es-ES" sz="1100">
                          <a:latin typeface="Times New Roman"/>
                          <a:ea typeface="Times New Roman"/>
                          <a:cs typeface="Times New Roman"/>
                        </a:rPr>
                        <a:t>Pintuta al óleo </a:t>
                      </a:r>
                      <a:r>
                        <a:rPr lang="es-ES" sz="1100" b="1" i="1">
                          <a:latin typeface="Times New Roman"/>
                          <a:ea typeface="Times New Roman"/>
                          <a:cs typeface="Times New Roman"/>
                        </a:rPr>
                        <a:t>Role: </a:t>
                      </a:r>
                      <a:r>
                        <a:rPr lang="es-ES" sz="1100">
                          <a:latin typeface="Times New Roman"/>
                          <a:ea typeface="Times New Roman"/>
                          <a:cs typeface="Times New Roman"/>
                        </a:rPr>
                        <a:t>medio</a:t>
                      </a:r>
                      <a:r>
                        <a:rPr lang="es-ES" sz="1100" b="1" i="1">
                          <a:latin typeface="Times New Roman"/>
                          <a:ea typeface="Times New Roman"/>
                          <a:cs typeface="Times New Roman"/>
                        </a:rPr>
                        <a:t/>
                      </a:r>
                      <a:br>
                        <a:rPr lang="es-ES" sz="1100" b="1" i="1">
                          <a:latin typeface="Times New Roman"/>
                          <a:ea typeface="Times New Roman"/>
                          <a:cs typeface="Times New Roman"/>
                        </a:rPr>
                      </a:br>
                      <a:r>
                        <a:rPr lang="es-ES" sz="1100" b="1" i="1">
                          <a:latin typeface="Times New Roman"/>
                          <a:ea typeface="Times New Roman"/>
                          <a:cs typeface="Times New Roman"/>
                        </a:rPr>
                        <a:t>Material Name: </a:t>
                      </a:r>
                      <a:r>
                        <a:rPr lang="es-ES" sz="1100">
                          <a:latin typeface="Times New Roman"/>
                          <a:ea typeface="Times New Roman"/>
                          <a:cs typeface="Times New Roman"/>
                        </a:rPr>
                        <a:t>Tela </a:t>
                      </a:r>
                      <a:r>
                        <a:rPr lang="es-ES" sz="1100" b="1" i="1">
                          <a:latin typeface="Times New Roman"/>
                          <a:ea typeface="Times New Roman"/>
                          <a:cs typeface="Times New Roman"/>
                        </a:rPr>
                        <a:t>Role: </a:t>
                      </a:r>
                      <a:r>
                        <a:rPr lang="es-ES" sz="1100">
                          <a:latin typeface="Times New Roman"/>
                          <a:ea typeface="Times New Roman"/>
                          <a:cs typeface="Times New Roman"/>
                        </a:rPr>
                        <a:t>soporte</a:t>
                      </a:r>
                      <a:r>
                        <a:rPr lang="es-ES" sz="1100" b="1" i="1">
                          <a:latin typeface="Times New Roman"/>
                          <a:ea typeface="Times New Roman"/>
                          <a:cs typeface="Times New Roman"/>
                        </a:rPr>
                        <a:t/>
                      </a:r>
                      <a:br>
                        <a:rPr lang="es-ES" sz="1100" b="1" i="1">
                          <a:latin typeface="Times New Roman"/>
                          <a:ea typeface="Times New Roman"/>
                          <a:cs typeface="Times New Roman"/>
                        </a:rPr>
                      </a:br>
                      <a:r>
                        <a:rPr lang="es-ES" sz="1100" b="1" i="1">
                          <a:latin typeface="Times New Roman"/>
                          <a:ea typeface="Times New Roman"/>
                          <a:cs typeface="Times New Roman"/>
                        </a:rPr>
                        <a:t>Technique Name:</a:t>
                      </a:r>
                      <a:r>
                        <a:rPr lang="es-ES" sz="1100">
                          <a:latin typeface="Times New Roman"/>
                          <a:ea typeface="Times New Roman"/>
                          <a:cs typeface="Times New Roman"/>
                        </a:rPr>
                        <a:t> impasto</a:t>
                      </a:r>
                      <a:br>
                        <a:rPr lang="es-ES" sz="1100">
                          <a:latin typeface="Times New Roman"/>
                          <a:ea typeface="Times New Roman"/>
                          <a:cs typeface="Times New Roman"/>
                        </a:rPr>
                      </a:br>
                      <a:r>
                        <a:rPr lang="es-ES" sz="1100" b="1" i="1">
                          <a:latin typeface="Times New Roman"/>
                          <a:ea typeface="Times New Roman"/>
                          <a:cs typeface="Times New Roman"/>
                        </a:rPr>
                        <a:t>Technique Implement:</a:t>
                      </a:r>
                      <a:r>
                        <a:rPr lang="es-ES" sz="1100">
                          <a:latin typeface="Times New Roman"/>
                          <a:ea typeface="Times New Roman"/>
                          <a:cs typeface="Times New Roman"/>
                        </a:rPr>
                        <a:t> espátula </a:t>
                      </a:r>
                      <a:br>
                        <a:rPr lang="es-ES" sz="1100">
                          <a:latin typeface="Times New Roman"/>
                          <a:ea typeface="Times New Roman"/>
                          <a:cs typeface="Times New Roman"/>
                        </a:rPr>
                      </a:br>
                      <a:r>
                        <a:rPr lang="es-ES" sz="1100" b="1" i="1">
                          <a:latin typeface="Times New Roman"/>
                          <a:ea typeface="Times New Roman"/>
                          <a:cs typeface="Times New Roman"/>
                        </a:rPr>
                        <a:t>Technique Implement: </a:t>
                      </a:r>
                      <a:r>
                        <a:rPr lang="es-ES" sz="1100">
                          <a:latin typeface="Times New Roman"/>
                          <a:ea typeface="Times New Roman"/>
                          <a:cs typeface="Times New Roman"/>
                        </a:rPr>
                        <a:t>pincel</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Autoridad</a:t>
                      </a:r>
                      <a:endParaRPr lang="es-ES" sz="12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CDWA: Ejemplos</a:t>
            </a:r>
            <a:endParaRPr lang="es-ES" dirty="0"/>
          </a:p>
        </p:txBody>
      </p:sp>
      <p:graphicFrame>
        <p:nvGraphicFramePr>
          <p:cNvPr id="7" name="6 Tabla"/>
          <p:cNvGraphicFramePr>
            <a:graphicFrameLocks noGrp="1"/>
          </p:cNvGraphicFramePr>
          <p:nvPr/>
        </p:nvGraphicFramePr>
        <p:xfrm>
          <a:off x="3428992" y="1571612"/>
          <a:ext cx="5136142" cy="4608576"/>
        </p:xfrm>
        <a:graphic>
          <a:graphicData uri="http://schemas.openxmlformats.org/drawingml/2006/table">
            <a:tbl>
              <a:tblPr/>
              <a:tblGrid>
                <a:gridCol w="1357322"/>
                <a:gridCol w="2648868"/>
                <a:gridCol w="1129952"/>
              </a:tblGrid>
              <a:tr h="219469">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Inscriptions</a:t>
                      </a:r>
                      <a:r>
                        <a:rPr lang="es-ES" sz="1200" b="1" dirty="0">
                          <a:solidFill>
                            <a:srgbClr val="FFFFFF"/>
                          </a:solidFill>
                          <a:latin typeface="Times New Roman"/>
                          <a:ea typeface="Times New Roman"/>
                          <a:cs typeface="Times New Roman"/>
                        </a:rPr>
                        <a:t>/Marks</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Transcription</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or</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Description</a:t>
                      </a:r>
                      <a:r>
                        <a:rPr lang="es-ES" sz="1100" b="1" i="1" dirty="0">
                          <a:latin typeface="Times New Roman"/>
                          <a:ea typeface="Times New Roman"/>
                          <a:cs typeface="Times New Roman"/>
                        </a:rPr>
                        <a:t>:</a:t>
                      </a:r>
                      <a:r>
                        <a:rPr lang="es-ES" sz="1100" dirty="0">
                          <a:latin typeface="Times New Roman"/>
                          <a:ea typeface="Times New Roman"/>
                          <a:cs typeface="Times New Roman"/>
                        </a:rPr>
                        <a:t> firma en la esquina inferior izquierda: </a:t>
                      </a:r>
                      <a:r>
                        <a:rPr lang="es-ES" sz="1100" dirty="0" err="1">
                          <a:latin typeface="Times New Roman"/>
                          <a:ea typeface="Times New Roman"/>
                          <a:cs typeface="Times New Roman"/>
                        </a:rPr>
                        <a:t>Vincent</a:t>
                      </a:r>
                      <a:endParaRPr lang="es-ES" sz="1200" dirty="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91608">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Subject</a:t>
                      </a:r>
                      <a:r>
                        <a:rPr lang="es-ES" sz="1200" b="1" dirty="0">
                          <a:solidFill>
                            <a:srgbClr val="FFFFFF"/>
                          </a:solidFill>
                          <a:latin typeface="Times New Roman"/>
                          <a:ea typeface="Times New Roman"/>
                          <a:cs typeface="Times New Roman"/>
                        </a:rPr>
                        <a:t> </a:t>
                      </a:r>
                      <a:r>
                        <a:rPr lang="es-ES" sz="1200" b="1" dirty="0" err="1">
                          <a:solidFill>
                            <a:srgbClr val="FFFFFF"/>
                          </a:solidFill>
                          <a:latin typeface="Times New Roman"/>
                          <a:ea typeface="Times New Roman"/>
                          <a:cs typeface="Times New Roman"/>
                        </a:rPr>
                        <a:t>Matter</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Indexing</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Terms</a:t>
                      </a:r>
                      <a:r>
                        <a:rPr lang="es-ES" sz="1100" b="1" i="1" dirty="0">
                          <a:latin typeface="Times New Roman"/>
                          <a:ea typeface="Times New Roman"/>
                          <a:cs typeface="Times New Roman"/>
                        </a:rPr>
                        <a:t>:</a:t>
                      </a:r>
                      <a:r>
                        <a:rPr lang="es-ES" sz="1100" dirty="0">
                          <a:latin typeface="Times New Roman"/>
                          <a:ea typeface="Times New Roman"/>
                          <a:cs typeface="Times New Roman"/>
                        </a:rPr>
                        <a:t> </a:t>
                      </a:r>
                      <a:br>
                        <a:rPr lang="es-ES" sz="1100" dirty="0">
                          <a:latin typeface="Times New Roman"/>
                          <a:ea typeface="Times New Roman"/>
                          <a:cs typeface="Times New Roman"/>
                        </a:rPr>
                      </a:br>
                      <a:r>
                        <a:rPr lang="es-ES" sz="1100" dirty="0">
                          <a:latin typeface="Times New Roman"/>
                          <a:ea typeface="Times New Roman"/>
                          <a:cs typeface="Times New Roman"/>
                        </a:rPr>
                        <a:t>                       botánico</a:t>
                      </a:r>
                      <a:br>
                        <a:rPr lang="es-ES" sz="1100" dirty="0">
                          <a:latin typeface="Times New Roman"/>
                          <a:ea typeface="Times New Roman"/>
                          <a:cs typeface="Times New Roman"/>
                        </a:rPr>
                      </a:br>
                      <a:r>
                        <a:rPr lang="es-ES" sz="1100" dirty="0">
                          <a:latin typeface="Times New Roman"/>
                          <a:ea typeface="Times New Roman"/>
                          <a:cs typeface="Times New Roman"/>
                        </a:rPr>
                        <a:t>                       naturaleza</a:t>
                      </a:r>
                      <a:br>
                        <a:rPr lang="es-ES" sz="1100" dirty="0">
                          <a:latin typeface="Times New Roman"/>
                          <a:ea typeface="Times New Roman"/>
                          <a:cs typeface="Times New Roman"/>
                        </a:rPr>
                      </a:br>
                      <a:r>
                        <a:rPr lang="es-ES" sz="1100" dirty="0">
                          <a:latin typeface="Times New Roman"/>
                          <a:ea typeface="Times New Roman"/>
                          <a:cs typeface="Times New Roman"/>
                        </a:rPr>
                        <a:t>                       lirios</a:t>
                      </a:r>
                      <a:br>
                        <a:rPr lang="es-ES" sz="1100" dirty="0">
                          <a:latin typeface="Times New Roman"/>
                          <a:ea typeface="Times New Roman"/>
                          <a:cs typeface="Times New Roman"/>
                        </a:rPr>
                      </a:br>
                      <a:r>
                        <a:rPr lang="es-ES" sz="1100" dirty="0">
                          <a:latin typeface="Times New Roman"/>
                          <a:ea typeface="Times New Roman"/>
                          <a:cs typeface="Times New Roman"/>
                        </a:rPr>
                        <a:t>                       regeneración </a:t>
                      </a:r>
                      <a:br>
                        <a:rPr lang="es-ES" sz="1100" dirty="0">
                          <a:latin typeface="Times New Roman"/>
                          <a:ea typeface="Times New Roman"/>
                          <a:cs typeface="Times New Roman"/>
                        </a:rPr>
                      </a:br>
                      <a:r>
                        <a:rPr lang="es-ES" sz="1100" dirty="0">
                          <a:latin typeface="Times New Roman"/>
                          <a:ea typeface="Times New Roman"/>
                          <a:cs typeface="Times New Roman"/>
                        </a:rPr>
                        <a:t>                       tierra</a:t>
                      </a:r>
                      <a:endParaRPr lang="es-ES" sz="1200" dirty="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77993">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Descriptive</a:t>
                      </a:r>
                      <a:r>
                        <a:rPr lang="es-ES" sz="1200" b="1" dirty="0">
                          <a:solidFill>
                            <a:srgbClr val="FFFFFF"/>
                          </a:solidFill>
                          <a:latin typeface="Times New Roman"/>
                          <a:ea typeface="Times New Roman"/>
                          <a:cs typeface="Times New Roman"/>
                        </a:rPr>
                        <a:t> Note</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Text</a:t>
                      </a:r>
                      <a:r>
                        <a:rPr lang="es-ES" sz="1100" b="1" i="1" dirty="0">
                          <a:latin typeface="Times New Roman"/>
                          <a:ea typeface="Times New Roman"/>
                          <a:cs typeface="Times New Roman"/>
                        </a:rPr>
                        <a:t>: </a:t>
                      </a:r>
                      <a:r>
                        <a:rPr lang="es-ES" sz="1100" dirty="0">
                          <a:latin typeface="Times New Roman"/>
                          <a:ea typeface="Times New Roman"/>
                          <a:cs typeface="Times New Roman"/>
                        </a:rPr>
                        <a:t>Este trabajo fue pintado cuando el artista estaba recuperándose de un ataque fuerte de enfermedad mental; representa el jardín del asilo de Saint </a:t>
                      </a:r>
                      <a:r>
                        <a:rPr lang="es-ES" sz="1100" dirty="0" err="1">
                          <a:latin typeface="Times New Roman"/>
                          <a:ea typeface="Times New Roman"/>
                          <a:cs typeface="Times New Roman"/>
                        </a:rPr>
                        <a:t>Rémy</a:t>
                      </a:r>
                      <a:r>
                        <a:rPr lang="es-ES" sz="1100" dirty="0">
                          <a:latin typeface="Times New Roman"/>
                          <a:ea typeface="Times New Roman"/>
                          <a:cs typeface="Times New Roman"/>
                        </a:rPr>
                        <a:t>…</a:t>
                      </a:r>
                      <a:endParaRPr lang="es-ES" sz="1200" dirty="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27739">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Citation:</a:t>
                      </a:r>
                      <a:r>
                        <a:rPr lang="en-US" sz="1100">
                          <a:latin typeface="Times New Roman"/>
                          <a:ea typeface="Times New Roman"/>
                          <a:cs typeface="Times New Roman"/>
                        </a:rPr>
                        <a:t> J. Paul Getty Museum. </a:t>
                      </a:r>
                      <a:r>
                        <a:rPr lang="en-US" sz="1100" i="1">
                          <a:latin typeface="Times New Roman"/>
                          <a:ea typeface="Times New Roman"/>
                          <a:cs typeface="Times New Roman"/>
                        </a:rPr>
                        <a:t>Handbook of the Collections</a:t>
                      </a:r>
                      <a:r>
                        <a:rPr lang="en-US" sz="1100">
                          <a:latin typeface="Times New Roman"/>
                          <a:ea typeface="Times New Roman"/>
                          <a:cs typeface="Times New Roman"/>
                        </a:rPr>
                        <a:t>. Los Angeles: J. Paul Getty Museum, 1991. </a:t>
                      </a:r>
                      <a:r>
                        <a:rPr lang="en-US" sz="1100" b="1" i="1">
                          <a:latin typeface="Times New Roman"/>
                          <a:ea typeface="Times New Roman"/>
                          <a:cs typeface="Times New Roman"/>
                        </a:rPr>
                        <a:t/>
                      </a:r>
                      <a:br>
                        <a:rPr lang="en-US" sz="1100" b="1" i="1">
                          <a:latin typeface="Times New Roman"/>
                          <a:ea typeface="Times New Roman"/>
                          <a:cs typeface="Times New Roman"/>
                        </a:rPr>
                      </a:br>
                      <a:r>
                        <a:rPr lang="es-ES" sz="1100" b="1" i="1">
                          <a:latin typeface="Times New Roman"/>
                          <a:ea typeface="Times New Roman"/>
                          <a:cs typeface="Times New Roman"/>
                        </a:rPr>
                        <a:t>Page: </a:t>
                      </a:r>
                      <a:r>
                        <a:rPr lang="es-ES" sz="1100">
                          <a:latin typeface="Times New Roman"/>
                          <a:ea typeface="Times New Roman"/>
                          <a:cs typeface="Times New Roman"/>
                        </a:rPr>
                        <a:t>129</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409674">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Current</a:t>
                      </a:r>
                      <a:r>
                        <a:rPr lang="es-ES" sz="1200" b="1" dirty="0">
                          <a:solidFill>
                            <a:srgbClr val="FFFFFF"/>
                          </a:solidFill>
                          <a:latin typeface="Times New Roman"/>
                          <a:ea typeface="Times New Roman"/>
                          <a:cs typeface="Times New Roman"/>
                        </a:rPr>
                        <a:t> </a:t>
                      </a:r>
                      <a:r>
                        <a:rPr lang="es-ES" sz="1200" b="1" dirty="0" err="1">
                          <a:solidFill>
                            <a:srgbClr val="FFFFFF"/>
                          </a:solidFill>
                          <a:latin typeface="Times New Roman"/>
                          <a:ea typeface="Times New Roman"/>
                          <a:cs typeface="Times New Roman"/>
                        </a:rPr>
                        <a:t>Location</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Repository Name/Geographic Location</a:t>
                      </a:r>
                      <a:r>
                        <a:rPr lang="en-US" sz="1100">
                          <a:latin typeface="Times New Roman"/>
                          <a:ea typeface="Times New Roman"/>
                          <a:cs typeface="Times New Roman"/>
                        </a:rPr>
                        <a:t>: J. Paul Getty Museum (Los Angeles, California, United States)</a:t>
                      </a:r>
                      <a:endParaRPr lang="es-ES" sz="1200">
                        <a:latin typeface="Cambria"/>
                        <a:ea typeface="Times New Roman"/>
                        <a:cs typeface="Times New Roman"/>
                      </a:endParaRPr>
                    </a:p>
                    <a:p>
                      <a:pPr>
                        <a:lnSpc>
                          <a:spcPct val="105000"/>
                        </a:lnSpc>
                        <a:spcAft>
                          <a:spcPts val="1000"/>
                        </a:spcAft>
                      </a:pPr>
                      <a:r>
                        <a:rPr lang="es-ES" sz="1100" b="1" i="1">
                          <a:latin typeface="Times New Roman"/>
                          <a:ea typeface="Times New Roman"/>
                          <a:cs typeface="Times New Roman"/>
                        </a:rPr>
                        <a:t>Repository Numbers:</a:t>
                      </a:r>
                      <a:r>
                        <a:rPr lang="es-ES" sz="1100">
                          <a:latin typeface="Times New Roman"/>
                          <a:ea typeface="Times New Roman"/>
                          <a:cs typeface="Times New Roman"/>
                        </a:rPr>
                        <a:t> 90.PA.20</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Texto Libre</a:t>
                      </a:r>
                      <a:endParaRPr lang="es-ES" sz="120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53608">
                <a:tc>
                  <a:txBody>
                    <a:bodyPr/>
                    <a:lstStyle/>
                    <a:p>
                      <a:pPr>
                        <a:lnSpc>
                          <a:spcPct val="105000"/>
                        </a:lnSpc>
                        <a:spcAft>
                          <a:spcPts val="1000"/>
                        </a:spcAft>
                      </a:pPr>
                      <a:r>
                        <a:rPr lang="es-ES" sz="1200" b="1" dirty="0" err="1">
                          <a:solidFill>
                            <a:srgbClr val="FFFFFF"/>
                          </a:solidFill>
                          <a:latin typeface="Times New Roman"/>
                          <a:ea typeface="Times New Roman"/>
                          <a:cs typeface="Times New Roman"/>
                        </a:rPr>
                        <a:t>Exhibition</a:t>
                      </a:r>
                      <a:r>
                        <a:rPr lang="es-ES" sz="1200" b="1" dirty="0">
                          <a:solidFill>
                            <a:srgbClr val="FFFFFF"/>
                          </a:solidFill>
                          <a:latin typeface="Times New Roman"/>
                          <a:ea typeface="Times New Roman"/>
                          <a:cs typeface="Times New Roman"/>
                        </a:rPr>
                        <a:t>/Loan </a:t>
                      </a:r>
                      <a:r>
                        <a:rPr lang="es-ES" sz="1200" b="1" dirty="0" err="1">
                          <a:solidFill>
                            <a:srgbClr val="FFFFFF"/>
                          </a:solidFill>
                          <a:latin typeface="Times New Roman"/>
                          <a:ea typeface="Times New Roman"/>
                          <a:cs typeface="Times New Roman"/>
                        </a:rPr>
                        <a:t>History</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Exhibition Title or Name:</a:t>
                      </a:r>
                      <a:r>
                        <a:rPr lang="en-US" sz="1100">
                          <a:latin typeface="Times New Roman"/>
                          <a:ea typeface="Times New Roman"/>
                          <a:cs typeface="Times New Roman"/>
                        </a:rPr>
                        <a:t> Salon des Indépendents of 1889</a:t>
                      </a:r>
                      <a:endParaRPr lang="es-ES" sz="120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Texto Libre</a:t>
                      </a:r>
                      <a:endParaRPr lang="es-ES" sz="12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163869">
                <a:tc>
                  <a:txBody>
                    <a:bodyPr/>
                    <a:lstStyle/>
                    <a:p>
                      <a:pPr>
                        <a:lnSpc>
                          <a:spcPct val="105000"/>
                        </a:lnSpc>
                        <a:spcAft>
                          <a:spcPts val="1000"/>
                        </a:spcAft>
                      </a:pPr>
                      <a:r>
                        <a:rPr lang="es-ES" sz="1200" b="1" dirty="0">
                          <a:solidFill>
                            <a:srgbClr val="FFFFFF"/>
                          </a:solidFill>
                          <a:latin typeface="Times New Roman"/>
                          <a:ea typeface="Times New Roman"/>
                          <a:cs typeface="Times New Roman"/>
                        </a:rPr>
                        <a:t> </a:t>
                      </a:r>
                      <a:endParaRPr lang="es-ES" sz="14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a:latin typeface="Times New Roman"/>
                          <a:ea typeface="Times New Roman"/>
                          <a:cs typeface="Times New Roman"/>
                        </a:rPr>
                        <a:t>Date: </a:t>
                      </a:r>
                      <a:r>
                        <a:rPr lang="es-ES" sz="1100" dirty="0" err="1">
                          <a:latin typeface="Times New Roman"/>
                          <a:ea typeface="Times New Roman"/>
                          <a:cs typeface="Times New Roman"/>
                        </a:rPr>
                        <a:t>September</a:t>
                      </a:r>
                      <a:r>
                        <a:rPr lang="es-ES" sz="1100" dirty="0">
                          <a:latin typeface="Times New Roman"/>
                          <a:ea typeface="Times New Roman"/>
                          <a:cs typeface="Times New Roman"/>
                        </a:rPr>
                        <a:t> 1889</a:t>
                      </a:r>
                      <a:br>
                        <a:rPr lang="es-ES" sz="1100" dirty="0">
                          <a:latin typeface="Times New Roman"/>
                          <a:ea typeface="Times New Roman"/>
                          <a:cs typeface="Times New Roman"/>
                        </a:rPr>
                      </a:br>
                      <a:r>
                        <a:rPr lang="es-ES" sz="1100" b="1" i="1" dirty="0" err="1">
                          <a:latin typeface="Times New Roman"/>
                          <a:ea typeface="Times New Roman"/>
                          <a:cs typeface="Times New Roman"/>
                        </a:rPr>
                        <a:t>Earliest</a:t>
                      </a:r>
                      <a:r>
                        <a:rPr lang="es-ES" sz="1100" b="1" i="1" dirty="0">
                          <a:latin typeface="Times New Roman"/>
                          <a:ea typeface="Times New Roman"/>
                          <a:cs typeface="Times New Roman"/>
                        </a:rPr>
                        <a:t>:</a:t>
                      </a:r>
                      <a:r>
                        <a:rPr lang="es-ES" sz="1100" i="1" dirty="0">
                          <a:latin typeface="Times New Roman"/>
                          <a:ea typeface="Times New Roman"/>
                          <a:cs typeface="Times New Roman"/>
                        </a:rPr>
                        <a:t> </a:t>
                      </a:r>
                      <a:r>
                        <a:rPr lang="es-ES" sz="1100" dirty="0">
                          <a:latin typeface="Times New Roman"/>
                          <a:ea typeface="Times New Roman"/>
                          <a:cs typeface="Times New Roman"/>
                        </a:rPr>
                        <a:t>1889-09-01 </a:t>
                      </a:r>
                      <a:r>
                        <a:rPr lang="es-ES" sz="1100" b="1" i="1" dirty="0" err="1">
                          <a:latin typeface="Times New Roman"/>
                          <a:ea typeface="Times New Roman"/>
                          <a:cs typeface="Times New Roman"/>
                        </a:rPr>
                        <a:t>Latest</a:t>
                      </a:r>
                      <a:r>
                        <a:rPr lang="es-ES" sz="1100" b="1" i="1" dirty="0">
                          <a:latin typeface="Times New Roman"/>
                          <a:ea typeface="Times New Roman"/>
                          <a:cs typeface="Times New Roman"/>
                        </a:rPr>
                        <a:t>: </a:t>
                      </a:r>
                      <a:r>
                        <a:rPr lang="es-ES" sz="1100" dirty="0">
                          <a:latin typeface="Times New Roman"/>
                          <a:ea typeface="Times New Roman"/>
                          <a:cs typeface="Times New Roman"/>
                        </a:rPr>
                        <a:t>1889-09-30</a:t>
                      </a:r>
                      <a:endParaRPr lang="es-ES" sz="1200" dirty="0">
                        <a:latin typeface="Cambria"/>
                        <a:ea typeface="Times New Roman"/>
                        <a:cs typeface="Times New Roman"/>
                      </a:endParaRPr>
                    </a:p>
                  </a:txBody>
                  <a:tcPr marL="28766" marR="2876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Texto Libre</a:t>
                      </a:r>
                      <a:br>
                        <a:rPr lang="es-ES" sz="1100" dirty="0">
                          <a:solidFill>
                            <a:srgbClr val="008000"/>
                          </a:solidFill>
                          <a:latin typeface="Times New Roman"/>
                          <a:ea typeface="Times New Roman"/>
                          <a:cs typeface="Times New Roman"/>
                        </a:rPr>
                      </a:br>
                      <a:r>
                        <a:rPr lang="es-ES" sz="1100" dirty="0">
                          <a:solidFill>
                            <a:srgbClr val="008000"/>
                          </a:solidFill>
                          <a:latin typeface="Times New Roman"/>
                          <a:ea typeface="Times New Roman"/>
                          <a:cs typeface="Times New Roman"/>
                        </a:rPr>
                        <a:t>Formato Controlado</a:t>
                      </a:r>
                      <a:endParaRPr lang="es-ES" sz="1200" dirty="0">
                        <a:latin typeface="Cambria"/>
                        <a:ea typeface="Times New Roman"/>
                        <a:cs typeface="Times New Roman"/>
                      </a:endParaRPr>
                    </a:p>
                  </a:txBody>
                  <a:tcPr marL="28766" marR="2876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bl>
          </a:graphicData>
        </a:graphic>
      </p:graphicFrame>
      <p:pic>
        <p:nvPicPr>
          <p:cNvPr id="8" name="7 Imagen" descr="http://www.getty.edu/research/conducting_research/standards/cdwa/images/Ex01-oilpainting-vangogh-irises.jpg"/>
          <p:cNvPicPr/>
          <p:nvPr/>
        </p:nvPicPr>
        <p:blipFill>
          <a:blip r:embed="rId2" cstate="print"/>
          <a:srcRect/>
          <a:stretch>
            <a:fillRect/>
          </a:stretch>
        </p:blipFill>
        <p:spPr bwMode="auto">
          <a:xfrm>
            <a:off x="307014" y="1600839"/>
            <a:ext cx="3050540" cy="239966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CDWA: Ejemplos</a:t>
            </a:r>
            <a:endParaRPr lang="es-ES" dirty="0"/>
          </a:p>
        </p:txBody>
      </p:sp>
      <p:pic>
        <p:nvPicPr>
          <p:cNvPr id="5" name="4 Imagen" descr="CDWA / Building"/>
          <p:cNvPicPr/>
          <p:nvPr/>
        </p:nvPicPr>
        <p:blipFill>
          <a:blip r:embed="rId2" cstate="print"/>
          <a:srcRect/>
          <a:stretch>
            <a:fillRect/>
          </a:stretch>
        </p:blipFill>
        <p:spPr bwMode="auto">
          <a:xfrm>
            <a:off x="285720" y="1571613"/>
            <a:ext cx="3071834" cy="20002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graphicFrame>
        <p:nvGraphicFramePr>
          <p:cNvPr id="6" name="5 Tabla"/>
          <p:cNvGraphicFramePr>
            <a:graphicFrameLocks noGrp="1"/>
          </p:cNvGraphicFramePr>
          <p:nvPr/>
        </p:nvGraphicFramePr>
        <p:xfrm>
          <a:off x="3500431" y="1428736"/>
          <a:ext cx="5143535" cy="5309616"/>
        </p:xfrm>
        <a:graphic>
          <a:graphicData uri="http://schemas.openxmlformats.org/drawingml/2006/table">
            <a:tbl>
              <a:tblPr/>
              <a:tblGrid>
                <a:gridCol w="1388755"/>
                <a:gridCol w="2417462"/>
                <a:gridCol w="1337318"/>
              </a:tblGrid>
              <a:tr h="321463">
                <a:tc>
                  <a:txBody>
                    <a:bodyPr/>
                    <a:lstStyle/>
                    <a:p>
                      <a:pPr>
                        <a:lnSpc>
                          <a:spcPct val="105000"/>
                        </a:lnSpc>
                        <a:spcAft>
                          <a:spcPts val="1000"/>
                        </a:spcAft>
                      </a:pPr>
                      <a:r>
                        <a:rPr lang="es-ES" sz="1100" b="1" dirty="0" err="1">
                          <a:solidFill>
                            <a:srgbClr val="FFFFFF"/>
                          </a:solidFill>
                          <a:latin typeface="Times New Roman"/>
                          <a:ea typeface="Times New Roman"/>
                          <a:cs typeface="Times New Roman"/>
                        </a:rPr>
                        <a:t>Object</a:t>
                      </a:r>
                      <a:r>
                        <a:rPr lang="es-ES" sz="1100" b="1" dirty="0">
                          <a:solidFill>
                            <a:srgbClr val="FFFFFF"/>
                          </a:solidFill>
                          <a:latin typeface="Times New Roman"/>
                          <a:ea typeface="Times New Roman"/>
                          <a:cs typeface="Times New Roman"/>
                        </a:rPr>
                        <a:t>/</a:t>
                      </a:r>
                      <a:r>
                        <a:rPr lang="es-ES" sz="1100" b="1" dirty="0" err="1">
                          <a:solidFill>
                            <a:srgbClr val="FFFFFF"/>
                          </a:solidFill>
                          <a:latin typeface="Times New Roman"/>
                          <a:ea typeface="Times New Roman"/>
                          <a:cs typeface="Times New Roman"/>
                        </a:rPr>
                        <a:t>Work</a:t>
                      </a:r>
                      <a:r>
                        <a:rPr lang="es-ES" sz="1100" b="1" dirty="0">
                          <a:solidFill>
                            <a:srgbClr val="FFFFFF"/>
                          </a:solidFill>
                          <a:latin typeface="Times New Roman"/>
                          <a:ea typeface="Times New Roman"/>
                          <a:cs typeface="Times New Roman"/>
                        </a:rPr>
                        <a:t> </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Catalog</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Level</a:t>
                      </a:r>
                      <a:r>
                        <a:rPr lang="es-ES" sz="1100" b="1" i="1" dirty="0">
                          <a:latin typeface="Times New Roman"/>
                          <a:ea typeface="Times New Roman"/>
                          <a:cs typeface="Times New Roman"/>
                        </a:rPr>
                        <a:t>: </a:t>
                      </a:r>
                      <a:r>
                        <a:rPr lang="es-ES" sz="1100" dirty="0" smtClean="0">
                          <a:latin typeface="Times New Roman"/>
                          <a:ea typeface="Times New Roman"/>
                          <a:cs typeface="Times New Roman"/>
                        </a:rPr>
                        <a:t>elemento</a:t>
                      </a:r>
                      <a:r>
                        <a:rPr lang="es-ES" sz="1100" dirty="0">
                          <a:latin typeface="Times New Roman"/>
                          <a:ea typeface="Times New Roman"/>
                          <a:cs typeface="Times New Roman"/>
                        </a:rPr>
                        <a:t/>
                      </a:r>
                      <a:br>
                        <a:rPr lang="es-ES" sz="1100" dirty="0">
                          <a:latin typeface="Times New Roman"/>
                          <a:ea typeface="Times New Roman"/>
                          <a:cs typeface="Times New Roman"/>
                        </a:rPr>
                      </a:br>
                      <a:r>
                        <a:rPr lang="es-ES" sz="1100" b="1" i="1" dirty="0" err="1">
                          <a:latin typeface="Times New Roman"/>
                          <a:ea typeface="Times New Roman"/>
                          <a:cs typeface="Times New Roman"/>
                        </a:rPr>
                        <a:t>Type</a:t>
                      </a:r>
                      <a:r>
                        <a:rPr lang="es-ES" sz="1100" b="1" i="1" dirty="0">
                          <a:latin typeface="Times New Roman"/>
                          <a:ea typeface="Times New Roman"/>
                          <a:cs typeface="Times New Roman"/>
                        </a:rPr>
                        <a:t>:</a:t>
                      </a:r>
                      <a:r>
                        <a:rPr lang="es-ES" sz="1100" dirty="0">
                          <a:latin typeface="Times New Roman"/>
                          <a:ea typeface="Times New Roman"/>
                          <a:cs typeface="Times New Roman"/>
                        </a:rPr>
                        <a:t> </a:t>
                      </a:r>
                      <a:br>
                        <a:rPr lang="es-ES" sz="1100" dirty="0">
                          <a:latin typeface="Times New Roman"/>
                          <a:ea typeface="Times New Roman"/>
                          <a:cs typeface="Times New Roman"/>
                        </a:rPr>
                      </a:br>
                      <a:r>
                        <a:rPr lang="es-ES" sz="1100" b="1" i="1" dirty="0">
                          <a:latin typeface="Times New Roman"/>
                          <a:ea typeface="Times New Roman"/>
                          <a:cs typeface="Times New Roman"/>
                        </a:rPr>
                        <a:t>    </a:t>
                      </a:r>
                      <a:r>
                        <a:rPr lang="es-ES" sz="1100" dirty="0">
                          <a:latin typeface="Times New Roman"/>
                          <a:ea typeface="Times New Roman"/>
                          <a:cs typeface="Times New Roman"/>
                        </a:rPr>
                        <a:t>templo </a:t>
                      </a:r>
                      <a:br>
                        <a:rPr lang="es-ES" sz="1100" dirty="0">
                          <a:latin typeface="Times New Roman"/>
                          <a:ea typeface="Times New Roman"/>
                          <a:cs typeface="Times New Roman"/>
                        </a:rPr>
                      </a:br>
                      <a:r>
                        <a:rPr lang="es-ES" sz="1100" b="1" i="1" dirty="0">
                          <a:latin typeface="Times New Roman"/>
                          <a:ea typeface="Times New Roman"/>
                          <a:cs typeface="Times New Roman"/>
                        </a:rPr>
                        <a:t>    </a:t>
                      </a:r>
                      <a:r>
                        <a:rPr lang="es-ES" sz="1100" dirty="0">
                          <a:latin typeface="Times New Roman"/>
                          <a:ea typeface="Times New Roman"/>
                          <a:cs typeface="Times New Roman"/>
                        </a:rPr>
                        <a:t>rotonda </a:t>
                      </a:r>
                      <a:br>
                        <a:rPr lang="es-ES" sz="1100" dirty="0">
                          <a:latin typeface="Times New Roman"/>
                          <a:ea typeface="Times New Roman"/>
                          <a:cs typeface="Times New Roman"/>
                        </a:rPr>
                      </a:br>
                      <a:r>
                        <a:rPr lang="es-ES" sz="1100" b="1" i="1" dirty="0">
                          <a:latin typeface="Times New Roman"/>
                          <a:ea typeface="Times New Roman"/>
                          <a:cs typeface="Times New Roman"/>
                        </a:rPr>
                        <a:t>    </a:t>
                      </a:r>
                      <a:r>
                        <a:rPr lang="es-ES" sz="1100" dirty="0">
                          <a:latin typeface="Times New Roman"/>
                          <a:ea typeface="Times New Roman"/>
                          <a:cs typeface="Times New Roman"/>
                        </a:rPr>
                        <a:t>iglesia </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Lista Controlada</a:t>
                      </a:r>
                      <a:endParaRPr lang="es-ES" sz="1100">
                        <a:latin typeface="Cambria"/>
                        <a:ea typeface="Times New Roman"/>
                        <a:cs typeface="Times New Roman"/>
                      </a:endParaRPr>
                    </a:p>
                    <a:p>
                      <a:pPr>
                        <a:lnSpc>
                          <a:spcPct val="105000"/>
                        </a:lnSpc>
                        <a:spcAft>
                          <a:spcPts val="1000"/>
                        </a:spcAft>
                      </a:pPr>
                      <a:r>
                        <a:rPr lang="es-ES" sz="1100">
                          <a:solidFill>
                            <a:srgbClr val="008000"/>
                          </a:solidFill>
                          <a:latin typeface="Times New Roman"/>
                          <a:ea typeface="Times New Roman"/>
                          <a:cs typeface="Times New Roman"/>
                        </a:rPr>
                        <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Autoridad</a:t>
                      </a:r>
                      <a:r>
                        <a:rPr lang="es-ES" sz="1100">
                          <a:latin typeface="Times New Roman"/>
                          <a:ea typeface="Times New Roman"/>
                          <a:cs typeface="Times New Roman"/>
                        </a:rPr>
                        <a:t> </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181780">
                <a:tc>
                  <a:txBody>
                    <a:bodyPr/>
                    <a:lstStyle/>
                    <a:p>
                      <a:pPr>
                        <a:lnSpc>
                          <a:spcPct val="105000"/>
                        </a:lnSpc>
                        <a:spcAft>
                          <a:spcPts val="1000"/>
                        </a:spcAft>
                      </a:pPr>
                      <a:r>
                        <a:rPr lang="es-ES" sz="1100" b="1">
                          <a:solidFill>
                            <a:srgbClr val="FFFFFF"/>
                          </a:solidFill>
                          <a:latin typeface="Times New Roman"/>
                          <a:ea typeface="Times New Roman"/>
                          <a:cs typeface="Times New Roman"/>
                        </a:rPr>
                        <a:t>Classification</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Terms:</a:t>
                      </a:r>
                      <a:r>
                        <a:rPr lang="es-ES" sz="1100">
                          <a:latin typeface="Times New Roman"/>
                          <a:ea typeface="Times New Roman"/>
                          <a:cs typeface="Times New Roman"/>
                        </a:rPr>
                        <a:t> </a:t>
                      </a:r>
                      <a:br>
                        <a:rPr lang="es-ES" sz="1100">
                          <a:latin typeface="Times New Roman"/>
                          <a:ea typeface="Times New Roman"/>
                          <a:cs typeface="Times New Roman"/>
                        </a:rPr>
                      </a:br>
                      <a:r>
                        <a:rPr lang="es-ES" sz="1100" b="1" i="1">
                          <a:latin typeface="Times New Roman"/>
                          <a:ea typeface="Times New Roman"/>
                          <a:cs typeface="Times New Roman"/>
                        </a:rPr>
                        <a:t>    </a:t>
                      </a:r>
                      <a:r>
                        <a:rPr lang="es-ES" sz="1100">
                          <a:latin typeface="Times New Roman"/>
                          <a:ea typeface="Times New Roman"/>
                          <a:cs typeface="Times New Roman"/>
                        </a:rPr>
                        <a:t>arquitectura</a:t>
                      </a:r>
                      <a:br>
                        <a:rPr lang="es-ES" sz="1100">
                          <a:latin typeface="Times New Roman"/>
                          <a:ea typeface="Times New Roman"/>
                          <a:cs typeface="Times New Roman"/>
                        </a:rPr>
                      </a:br>
                      <a:r>
                        <a:rPr lang="es-ES" sz="1100" b="1" i="1">
                          <a:latin typeface="Times New Roman"/>
                          <a:ea typeface="Times New Roman"/>
                          <a:cs typeface="Times New Roman"/>
                        </a:rPr>
                        <a:t>    </a:t>
                      </a:r>
                      <a:r>
                        <a:rPr lang="es-ES" sz="1100">
                          <a:latin typeface="Times New Roman"/>
                          <a:ea typeface="Times New Roman"/>
                          <a:cs typeface="Times New Roman"/>
                        </a:rPr>
                        <a:t>Arte Romano y Griego </a:t>
                      </a:r>
                      <a:endParaRPr lang="es-ES" sz="110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Lista Controlada</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513661">
                <a:tc>
                  <a:txBody>
                    <a:bodyPr/>
                    <a:lstStyle/>
                    <a:p>
                      <a:pPr>
                        <a:lnSpc>
                          <a:spcPct val="105000"/>
                        </a:lnSpc>
                        <a:spcAft>
                          <a:spcPts val="1000"/>
                        </a:spcAft>
                      </a:pPr>
                      <a:r>
                        <a:rPr lang="es-ES" sz="1100" b="1">
                          <a:solidFill>
                            <a:srgbClr val="FFFFFF"/>
                          </a:solidFill>
                          <a:latin typeface="Times New Roman"/>
                          <a:ea typeface="Times New Roman"/>
                          <a:cs typeface="Times New Roman"/>
                        </a:rPr>
                        <a:t>Titles or Names </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Text</a:t>
                      </a:r>
                      <a:r>
                        <a:rPr lang="es-ES" sz="1100" b="1" i="1" dirty="0">
                          <a:latin typeface="Times New Roman"/>
                          <a:ea typeface="Times New Roman"/>
                          <a:cs typeface="Times New Roman"/>
                        </a:rPr>
                        <a:t>:</a:t>
                      </a:r>
                      <a:r>
                        <a:rPr lang="es-ES" sz="1100" dirty="0">
                          <a:latin typeface="Times New Roman"/>
                          <a:ea typeface="Times New Roman"/>
                          <a:cs typeface="Times New Roman"/>
                        </a:rPr>
                        <a:t> Panteón</a:t>
                      </a:r>
                      <a:br>
                        <a:rPr lang="es-ES" sz="1100" dirty="0">
                          <a:latin typeface="Times New Roman"/>
                          <a:ea typeface="Times New Roman"/>
                          <a:cs typeface="Times New Roman"/>
                        </a:rPr>
                      </a:br>
                      <a:r>
                        <a:rPr lang="es-ES" sz="1100" dirty="0">
                          <a:latin typeface="Times New Roman"/>
                          <a:ea typeface="Times New Roman"/>
                          <a:cs typeface="Times New Roman"/>
                        </a:rPr>
                        <a:t>    </a:t>
                      </a:r>
                      <a:r>
                        <a:rPr lang="es-ES" sz="1100" b="1" i="1" dirty="0" err="1">
                          <a:latin typeface="Times New Roman"/>
                          <a:ea typeface="Times New Roman"/>
                          <a:cs typeface="Times New Roman"/>
                        </a:rPr>
                        <a:t>Preference</a:t>
                      </a:r>
                      <a:r>
                        <a:rPr lang="es-ES" sz="1100" b="1" i="1" dirty="0">
                          <a:latin typeface="Times New Roman"/>
                          <a:ea typeface="Times New Roman"/>
                          <a:cs typeface="Times New Roman"/>
                        </a:rPr>
                        <a:t>:</a:t>
                      </a:r>
                      <a:r>
                        <a:rPr lang="es-ES" sz="1100" dirty="0">
                          <a:latin typeface="Times New Roman"/>
                          <a:ea typeface="Times New Roman"/>
                          <a:cs typeface="Times New Roman"/>
                        </a:rPr>
                        <a:t> favorito</a:t>
                      </a:r>
                      <a:endParaRPr lang="es-ES" sz="1100" dirty="0">
                        <a:latin typeface="Cambria"/>
                        <a:ea typeface="Times New Roman"/>
                        <a:cs typeface="Times New Roman"/>
                      </a:endParaRPr>
                    </a:p>
                    <a:p>
                      <a:pPr>
                        <a:lnSpc>
                          <a:spcPct val="105000"/>
                        </a:lnSpc>
                        <a:spcAft>
                          <a:spcPts val="1000"/>
                        </a:spcAft>
                      </a:pPr>
                      <a:r>
                        <a:rPr lang="es-ES" sz="1100" b="1" i="1" dirty="0" err="1">
                          <a:latin typeface="Times New Roman"/>
                          <a:ea typeface="Times New Roman"/>
                          <a:cs typeface="Times New Roman"/>
                        </a:rPr>
                        <a:t>Text</a:t>
                      </a:r>
                      <a:r>
                        <a:rPr lang="es-ES" sz="1100" b="1" i="1" dirty="0">
                          <a:latin typeface="Times New Roman"/>
                          <a:ea typeface="Times New Roman"/>
                          <a:cs typeface="Times New Roman"/>
                        </a:rPr>
                        <a:t>:</a:t>
                      </a:r>
                      <a:r>
                        <a:rPr lang="es-ES" sz="1100" dirty="0">
                          <a:latin typeface="Times New Roman"/>
                          <a:ea typeface="Times New Roman"/>
                          <a:cs typeface="Times New Roman"/>
                        </a:rPr>
                        <a:t> Santa </a:t>
                      </a:r>
                      <a:r>
                        <a:rPr lang="es-ES" sz="1100" dirty="0" err="1">
                          <a:latin typeface="Times New Roman"/>
                          <a:ea typeface="Times New Roman"/>
                          <a:cs typeface="Times New Roman"/>
                        </a:rPr>
                        <a:t>Maria</a:t>
                      </a:r>
                      <a:r>
                        <a:rPr lang="es-ES" sz="1100" dirty="0">
                          <a:latin typeface="Times New Roman"/>
                          <a:ea typeface="Times New Roman"/>
                          <a:cs typeface="Times New Roman"/>
                        </a:rPr>
                        <a:t> ad </a:t>
                      </a:r>
                      <a:r>
                        <a:rPr lang="es-ES" sz="1100" dirty="0" err="1">
                          <a:latin typeface="Times New Roman"/>
                          <a:ea typeface="Times New Roman"/>
                          <a:cs typeface="Times New Roman"/>
                        </a:rPr>
                        <a:t>Martyres</a:t>
                      </a:r>
                      <a:r>
                        <a:rPr lang="es-ES" sz="1100" dirty="0">
                          <a:latin typeface="Times New Roman"/>
                          <a:ea typeface="Times New Roman"/>
                          <a:cs typeface="Times New Roman"/>
                        </a:rPr>
                        <a:t> </a:t>
                      </a:r>
                      <a:br>
                        <a:rPr lang="es-ES" sz="1100" dirty="0">
                          <a:latin typeface="Times New Roman"/>
                          <a:ea typeface="Times New Roman"/>
                          <a:cs typeface="Times New Roman"/>
                        </a:rPr>
                      </a:br>
                      <a:r>
                        <a:rPr lang="es-ES" sz="1100" dirty="0">
                          <a:latin typeface="Times New Roman"/>
                          <a:ea typeface="Times New Roman"/>
                          <a:cs typeface="Times New Roman"/>
                        </a:rPr>
                        <a:t>    </a:t>
                      </a:r>
                      <a:r>
                        <a:rPr lang="es-ES" sz="1100" b="1" i="1" dirty="0" err="1">
                          <a:latin typeface="Times New Roman"/>
                          <a:ea typeface="Times New Roman"/>
                          <a:cs typeface="Times New Roman"/>
                        </a:rPr>
                        <a:t>Preference</a:t>
                      </a:r>
                      <a:r>
                        <a:rPr lang="es-ES" sz="1100" b="1" i="1" dirty="0">
                          <a:latin typeface="Times New Roman"/>
                          <a:ea typeface="Times New Roman"/>
                          <a:cs typeface="Times New Roman"/>
                        </a:rPr>
                        <a:t>:</a:t>
                      </a:r>
                      <a:r>
                        <a:rPr lang="es-ES" sz="1100" dirty="0">
                          <a:latin typeface="Times New Roman"/>
                          <a:ea typeface="Times New Roman"/>
                          <a:cs typeface="Times New Roman"/>
                        </a:rPr>
                        <a:t> alternativo</a:t>
                      </a:r>
                      <a:br>
                        <a:rPr lang="es-ES" sz="1100" dirty="0">
                          <a:latin typeface="Times New Roman"/>
                          <a:ea typeface="Times New Roman"/>
                          <a:cs typeface="Times New Roman"/>
                        </a:rPr>
                      </a:br>
                      <a:r>
                        <a:rPr lang="es-ES" sz="1100" b="1" i="1" dirty="0">
                          <a:latin typeface="Times New Roman"/>
                          <a:ea typeface="Times New Roman"/>
                          <a:cs typeface="Times New Roman"/>
                        </a:rPr>
                        <a:t>    </a:t>
                      </a:r>
                      <a:r>
                        <a:rPr lang="es-ES" sz="1100" b="1" i="1" dirty="0" err="1">
                          <a:latin typeface="Times New Roman"/>
                          <a:ea typeface="Times New Roman"/>
                          <a:cs typeface="Times New Roman"/>
                        </a:rPr>
                        <a:t>Type</a:t>
                      </a:r>
                      <a:r>
                        <a:rPr lang="es-ES" sz="1100" b="1" i="1" dirty="0">
                          <a:latin typeface="Times New Roman"/>
                          <a:ea typeface="Times New Roman"/>
                          <a:cs typeface="Times New Roman"/>
                        </a:rPr>
                        <a:t>: </a:t>
                      </a:r>
                      <a:r>
                        <a:rPr lang="es-ES" sz="1100" dirty="0">
                          <a:latin typeface="Times New Roman"/>
                          <a:ea typeface="Times New Roman"/>
                          <a:cs typeface="Times New Roman"/>
                        </a:rPr>
                        <a:t>antiguo</a:t>
                      </a:r>
                      <a:endParaRPr lang="es-ES" sz="1100" dirty="0">
                        <a:latin typeface="Cambria"/>
                        <a:ea typeface="Times New Roman"/>
                        <a:cs typeface="Times New Roman"/>
                      </a:endParaRPr>
                    </a:p>
                    <a:p>
                      <a:pPr>
                        <a:lnSpc>
                          <a:spcPct val="105000"/>
                        </a:lnSpc>
                        <a:spcAft>
                          <a:spcPts val="1000"/>
                        </a:spcAft>
                      </a:pPr>
                      <a:r>
                        <a:rPr lang="es-ES" sz="1100" b="1" i="1" dirty="0" err="1">
                          <a:latin typeface="Times New Roman"/>
                          <a:ea typeface="Times New Roman"/>
                          <a:cs typeface="Times New Roman"/>
                        </a:rPr>
                        <a:t>Text</a:t>
                      </a:r>
                      <a:r>
                        <a:rPr lang="es-ES" sz="1100" b="1" i="1" dirty="0">
                          <a:latin typeface="Times New Roman"/>
                          <a:ea typeface="Times New Roman"/>
                          <a:cs typeface="Times New Roman"/>
                        </a:rPr>
                        <a:t>:</a:t>
                      </a:r>
                      <a:r>
                        <a:rPr lang="es-ES" sz="1100" dirty="0">
                          <a:latin typeface="Times New Roman"/>
                          <a:ea typeface="Times New Roman"/>
                          <a:cs typeface="Times New Roman"/>
                        </a:rPr>
                        <a:t> Santa </a:t>
                      </a:r>
                      <a:r>
                        <a:rPr lang="es-ES" sz="1100" dirty="0" err="1">
                          <a:latin typeface="Times New Roman"/>
                          <a:ea typeface="Times New Roman"/>
                          <a:cs typeface="Times New Roman"/>
                        </a:rPr>
                        <a:t>Maria</a:t>
                      </a:r>
                      <a:r>
                        <a:rPr lang="es-ES" sz="1100" dirty="0">
                          <a:latin typeface="Times New Roman"/>
                          <a:ea typeface="Times New Roman"/>
                          <a:cs typeface="Times New Roman"/>
                        </a:rPr>
                        <a:t> Rotunda</a:t>
                      </a:r>
                      <a:br>
                        <a:rPr lang="es-ES" sz="1100" dirty="0">
                          <a:latin typeface="Times New Roman"/>
                          <a:ea typeface="Times New Roman"/>
                          <a:cs typeface="Times New Roman"/>
                        </a:rPr>
                      </a:br>
                      <a:r>
                        <a:rPr lang="es-ES" sz="1100" dirty="0">
                          <a:latin typeface="Times New Roman"/>
                          <a:ea typeface="Times New Roman"/>
                          <a:cs typeface="Times New Roman"/>
                        </a:rPr>
                        <a:t>    </a:t>
                      </a:r>
                      <a:r>
                        <a:rPr lang="es-ES" sz="1100" b="1" i="1" dirty="0" err="1">
                          <a:latin typeface="Times New Roman"/>
                          <a:ea typeface="Times New Roman"/>
                          <a:cs typeface="Times New Roman"/>
                        </a:rPr>
                        <a:t>Preference</a:t>
                      </a:r>
                      <a:r>
                        <a:rPr lang="es-ES" sz="1100" b="1" i="1" dirty="0">
                          <a:latin typeface="Times New Roman"/>
                          <a:ea typeface="Times New Roman"/>
                          <a:cs typeface="Times New Roman"/>
                        </a:rPr>
                        <a:t>:</a:t>
                      </a:r>
                      <a:r>
                        <a:rPr lang="es-ES" sz="1100" dirty="0">
                          <a:latin typeface="Times New Roman"/>
                          <a:ea typeface="Times New Roman"/>
                          <a:cs typeface="Times New Roman"/>
                        </a:rPr>
                        <a:t> alternativo</a:t>
                      </a:r>
                      <a:br>
                        <a:rPr lang="es-ES" sz="1100" dirty="0">
                          <a:latin typeface="Times New Roman"/>
                          <a:ea typeface="Times New Roman"/>
                          <a:cs typeface="Times New Roman"/>
                        </a:rPr>
                      </a:br>
                      <a:r>
                        <a:rPr lang="es-ES" sz="1100" b="1" i="1" dirty="0">
                          <a:latin typeface="Times New Roman"/>
                          <a:ea typeface="Times New Roman"/>
                          <a:cs typeface="Times New Roman"/>
                        </a:rPr>
                        <a:t>    </a:t>
                      </a:r>
                      <a:r>
                        <a:rPr lang="es-ES" sz="1100" b="1" i="1" dirty="0" err="1">
                          <a:latin typeface="Times New Roman"/>
                          <a:ea typeface="Times New Roman"/>
                          <a:cs typeface="Times New Roman"/>
                        </a:rPr>
                        <a:t>Type</a:t>
                      </a:r>
                      <a:r>
                        <a:rPr lang="es-ES" sz="1100" b="1" i="1" dirty="0">
                          <a:latin typeface="Times New Roman"/>
                          <a:ea typeface="Times New Roman"/>
                          <a:cs typeface="Times New Roman"/>
                        </a:rPr>
                        <a:t>: </a:t>
                      </a:r>
                      <a:r>
                        <a:rPr lang="es-ES" sz="1100" dirty="0">
                          <a:latin typeface="Times New Roman"/>
                          <a:ea typeface="Times New Roman"/>
                          <a:cs typeface="Times New Roman"/>
                        </a:rPr>
                        <a:t>antiguo</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r>
                        <a:rPr lang="es-ES" sz="1100">
                          <a:latin typeface="Times New Roman"/>
                          <a:ea typeface="Times New Roman"/>
                          <a:cs typeface="Times New Roman"/>
                        </a:rPr>
                        <a:t> </a:t>
                      </a:r>
                      <a:br>
                        <a:rPr lang="es-ES" sz="1100">
                          <a:latin typeface="Times New Roman"/>
                          <a:ea typeface="Times New Roman"/>
                          <a:cs typeface="Times New Roman"/>
                        </a:rPr>
                      </a:br>
                      <a:r>
                        <a:rPr lang="es-ES" sz="1100">
                          <a:solidFill>
                            <a:srgbClr val="008000"/>
                          </a:solidFill>
                          <a:latin typeface="Times New Roman"/>
                          <a:ea typeface="Times New Roman"/>
                          <a:cs typeface="Times New Roman"/>
                        </a:rPr>
                        <a:t>Lista Controlada</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160732">
                <a:tc>
                  <a:txBody>
                    <a:bodyPr/>
                    <a:lstStyle/>
                    <a:p>
                      <a:pPr>
                        <a:lnSpc>
                          <a:spcPct val="105000"/>
                        </a:lnSpc>
                        <a:spcAft>
                          <a:spcPts val="1000"/>
                        </a:spcAft>
                      </a:pPr>
                      <a:r>
                        <a:rPr lang="es-ES" sz="1100" b="1" dirty="0" err="1">
                          <a:solidFill>
                            <a:srgbClr val="FFFFFF"/>
                          </a:solidFill>
                          <a:latin typeface="Times New Roman"/>
                          <a:ea typeface="Times New Roman"/>
                          <a:cs typeface="Times New Roman"/>
                        </a:rPr>
                        <a:t>Creation</a:t>
                      </a:r>
                      <a:r>
                        <a:rPr lang="es-ES" sz="1100" b="1" dirty="0">
                          <a:solidFill>
                            <a:srgbClr val="FFFFFF"/>
                          </a:solidFill>
                          <a:latin typeface="Times New Roman"/>
                          <a:ea typeface="Times New Roman"/>
                          <a:cs typeface="Times New Roman"/>
                        </a:rPr>
                        <a:t> </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Creator Description:</a:t>
                      </a:r>
                      <a:r>
                        <a:rPr lang="es-ES" sz="1100">
                          <a:latin typeface="Times New Roman"/>
                          <a:ea typeface="Times New Roman"/>
                          <a:cs typeface="Times New Roman"/>
                        </a:rPr>
                        <a:t> Romano desconocido, para el Emperador Adriano (emperador romano y mecenas, 76 CE-138 CE, ruled 117-138)</a:t>
                      </a:r>
                      <a:endParaRPr lang="es-ES" sz="110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56830">
                <a:tc>
                  <a:txBody>
                    <a:bodyPr/>
                    <a:lstStyle/>
                    <a:p>
                      <a:pPr>
                        <a:lnSpc>
                          <a:spcPct val="105000"/>
                        </a:lnSpc>
                        <a:spcAft>
                          <a:spcPts val="1000"/>
                        </a:spcAft>
                      </a:pPr>
                      <a:r>
                        <a:rPr lang="es-ES" sz="1100" b="1">
                          <a:solidFill>
                            <a:srgbClr val="FFFFFF"/>
                          </a:solidFill>
                          <a:latin typeface="Times New Roman"/>
                          <a:ea typeface="Times New Roman"/>
                          <a:cs typeface="Times New Roman"/>
                        </a:rPr>
                        <a:t> </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a:latin typeface="Times New Roman"/>
                          <a:ea typeface="Times New Roman"/>
                          <a:cs typeface="Times New Roman"/>
                        </a:rPr>
                        <a:t>Identity: </a:t>
                      </a:r>
                      <a:r>
                        <a:rPr lang="es-ES" sz="1100">
                          <a:latin typeface="Times New Roman"/>
                          <a:ea typeface="Times New Roman"/>
                          <a:cs typeface="Times New Roman"/>
                        </a:rPr>
                        <a:t>Romano desconocido</a:t>
                      </a:r>
                      <a:br>
                        <a:rPr lang="es-ES" sz="1100">
                          <a:latin typeface="Times New Roman"/>
                          <a:ea typeface="Times New Roman"/>
                          <a:cs typeface="Times New Roman"/>
                        </a:rPr>
                      </a:br>
                      <a:r>
                        <a:rPr lang="es-ES" sz="1100" b="1" i="1">
                          <a:latin typeface="Times New Roman"/>
                          <a:ea typeface="Times New Roman"/>
                          <a:cs typeface="Times New Roman"/>
                        </a:rPr>
                        <a:t>Role: </a:t>
                      </a:r>
                      <a:r>
                        <a:rPr lang="es-ES" sz="1100">
                          <a:latin typeface="Times New Roman"/>
                          <a:ea typeface="Times New Roman"/>
                          <a:cs typeface="Times New Roman"/>
                        </a:rPr>
                        <a:t>arquitecto </a:t>
                      </a:r>
                      <a:endParaRPr lang="es-ES" sz="1100">
                        <a:latin typeface="Cambria"/>
                        <a:ea typeface="Times New Roman"/>
                        <a:cs typeface="Times New Roman"/>
                      </a:endParaRPr>
                    </a:p>
                    <a:p>
                      <a:pPr>
                        <a:lnSpc>
                          <a:spcPct val="105000"/>
                        </a:lnSpc>
                        <a:spcAft>
                          <a:spcPts val="1000"/>
                        </a:spcAft>
                      </a:pPr>
                      <a:r>
                        <a:rPr lang="es-ES" sz="1100" b="1" i="1">
                          <a:latin typeface="Times New Roman"/>
                          <a:ea typeface="Times New Roman"/>
                          <a:cs typeface="Times New Roman"/>
                        </a:rPr>
                        <a:t>Identity: </a:t>
                      </a:r>
                      <a:r>
                        <a:rPr lang="es-ES" sz="1100">
                          <a:latin typeface="Times New Roman"/>
                          <a:ea typeface="Times New Roman"/>
                          <a:cs typeface="Times New Roman"/>
                        </a:rPr>
                        <a:t>Adriano</a:t>
                      </a:r>
                      <a:br>
                        <a:rPr lang="es-ES" sz="1100">
                          <a:latin typeface="Times New Roman"/>
                          <a:ea typeface="Times New Roman"/>
                          <a:cs typeface="Times New Roman"/>
                        </a:rPr>
                      </a:br>
                      <a:r>
                        <a:rPr lang="es-ES" sz="1100" b="1" i="1">
                          <a:latin typeface="Times New Roman"/>
                          <a:ea typeface="Times New Roman"/>
                          <a:cs typeface="Times New Roman"/>
                        </a:rPr>
                        <a:t>Role: </a:t>
                      </a:r>
                      <a:r>
                        <a:rPr lang="es-ES" sz="1100">
                          <a:latin typeface="Times New Roman"/>
                          <a:ea typeface="Times New Roman"/>
                          <a:cs typeface="Times New Roman"/>
                        </a:rPr>
                        <a:t>mecenas </a:t>
                      </a:r>
                      <a:endParaRPr lang="es-ES" sz="110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Autoridad</a:t>
                      </a:r>
                      <a:br>
                        <a:rPr lang="es-ES" sz="1100">
                          <a:solidFill>
                            <a:srgbClr val="008000"/>
                          </a:solidFill>
                          <a:latin typeface="Times New Roman"/>
                          <a:ea typeface="Times New Roman"/>
                          <a:cs typeface="Times New Roman"/>
                        </a:rPr>
                      </a:br>
                      <a:r>
                        <a:rPr lang="es-ES" sz="1100">
                          <a:solidFill>
                            <a:srgbClr val="008000"/>
                          </a:solidFill>
                          <a:latin typeface="Times New Roman"/>
                          <a:ea typeface="Times New Roman"/>
                          <a:cs typeface="Times New Roman"/>
                        </a:rPr>
                        <a:t>Autoridad</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160732">
                <a:tc>
                  <a:txBody>
                    <a:bodyPr/>
                    <a:lstStyle/>
                    <a:p>
                      <a:pPr>
                        <a:lnSpc>
                          <a:spcPct val="105000"/>
                        </a:lnSpc>
                        <a:spcAft>
                          <a:spcPts val="1000"/>
                        </a:spcAft>
                      </a:pPr>
                      <a:r>
                        <a:rPr lang="es-ES" sz="1100" b="1">
                          <a:solidFill>
                            <a:srgbClr val="FFFFFF"/>
                          </a:solidFill>
                          <a:latin typeface="Times New Roman"/>
                          <a:ea typeface="Times New Roman"/>
                          <a:cs typeface="Times New Roman"/>
                        </a:rPr>
                        <a:t> </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a:latin typeface="Times New Roman"/>
                          <a:ea typeface="Times New Roman"/>
                          <a:cs typeface="Times New Roman"/>
                        </a:rPr>
                        <a:t>Creation Date:</a:t>
                      </a:r>
                      <a:r>
                        <a:rPr lang="en-US" sz="1100">
                          <a:latin typeface="Times New Roman"/>
                          <a:ea typeface="Times New Roman"/>
                          <a:cs typeface="Times New Roman"/>
                        </a:rPr>
                        <a:t> comenzó en 27 BCE, completamente reconstruído 118/119-125/128</a:t>
                      </a:r>
                      <a:br>
                        <a:rPr lang="en-US" sz="1100">
                          <a:latin typeface="Times New Roman"/>
                          <a:ea typeface="Times New Roman"/>
                          <a:cs typeface="Times New Roman"/>
                        </a:rPr>
                      </a:br>
                      <a:r>
                        <a:rPr lang="en-US" sz="1100" b="1" i="1">
                          <a:latin typeface="Times New Roman"/>
                          <a:ea typeface="Times New Roman"/>
                          <a:cs typeface="Times New Roman"/>
                        </a:rPr>
                        <a:t>Earliest: </a:t>
                      </a:r>
                      <a:r>
                        <a:rPr lang="en-US" sz="1100">
                          <a:latin typeface="Times New Roman"/>
                          <a:ea typeface="Times New Roman"/>
                          <a:cs typeface="Times New Roman"/>
                        </a:rPr>
                        <a:t>0118 </a:t>
                      </a:r>
                      <a:r>
                        <a:rPr lang="en-US" sz="1100" b="1" i="1">
                          <a:latin typeface="Times New Roman"/>
                          <a:ea typeface="Times New Roman"/>
                          <a:cs typeface="Times New Roman"/>
                        </a:rPr>
                        <a:t> Latest: </a:t>
                      </a:r>
                      <a:r>
                        <a:rPr lang="en-US" sz="1100">
                          <a:latin typeface="Times New Roman"/>
                          <a:ea typeface="Times New Roman"/>
                          <a:cs typeface="Times New Roman"/>
                        </a:rPr>
                        <a:t>0128</a:t>
                      </a:r>
                      <a:endParaRPr lang="es-ES" sz="110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Texto Libre</a:t>
                      </a:r>
                      <a:r>
                        <a:rPr lang="es-ES" sz="1100" dirty="0">
                          <a:latin typeface="Times New Roman"/>
                          <a:ea typeface="Times New Roman"/>
                          <a:cs typeface="Times New Roman"/>
                        </a:rPr>
                        <a:t/>
                      </a:r>
                      <a:br>
                        <a:rPr lang="es-ES" sz="1100" dirty="0">
                          <a:latin typeface="Times New Roman"/>
                          <a:ea typeface="Times New Roman"/>
                          <a:cs typeface="Times New Roman"/>
                        </a:rPr>
                      </a:br>
                      <a:r>
                        <a:rPr lang="es-ES" sz="1100" dirty="0">
                          <a:solidFill>
                            <a:srgbClr val="008000"/>
                          </a:solidFill>
                          <a:latin typeface="Times New Roman"/>
                          <a:ea typeface="Times New Roman"/>
                          <a:cs typeface="Times New Roman"/>
                        </a:rPr>
                        <a:t>Formato Controlado</a:t>
                      </a:r>
                      <a:r>
                        <a:rPr lang="es-ES" sz="1100" dirty="0">
                          <a:latin typeface="Times New Roman"/>
                          <a:ea typeface="Times New Roman"/>
                          <a:cs typeface="Times New Roman"/>
                        </a:rPr>
                        <a:t> </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CDWA: Ejemplos</a:t>
            </a:r>
            <a:endParaRPr lang="es-ES" dirty="0"/>
          </a:p>
        </p:txBody>
      </p:sp>
      <p:graphicFrame>
        <p:nvGraphicFramePr>
          <p:cNvPr id="4" name="3 Tabla"/>
          <p:cNvGraphicFramePr>
            <a:graphicFrameLocks noGrp="1"/>
          </p:cNvGraphicFramePr>
          <p:nvPr/>
        </p:nvGraphicFramePr>
        <p:xfrm>
          <a:off x="3500430" y="1567510"/>
          <a:ext cx="5143535" cy="3647440"/>
        </p:xfrm>
        <a:graphic>
          <a:graphicData uri="http://schemas.openxmlformats.org/drawingml/2006/table">
            <a:tbl>
              <a:tblPr/>
              <a:tblGrid>
                <a:gridCol w="1388755"/>
                <a:gridCol w="2417462"/>
                <a:gridCol w="1337318"/>
              </a:tblGrid>
              <a:tr h="160732">
                <a:tc>
                  <a:txBody>
                    <a:bodyPr/>
                    <a:lstStyle/>
                    <a:p>
                      <a:pPr>
                        <a:lnSpc>
                          <a:spcPct val="105000"/>
                        </a:lnSpc>
                        <a:spcAft>
                          <a:spcPts val="1000"/>
                        </a:spcAft>
                      </a:pPr>
                      <a:r>
                        <a:rPr lang="es-ES" sz="1100" b="1" dirty="0" err="1">
                          <a:solidFill>
                            <a:srgbClr val="FFFFFF"/>
                          </a:solidFill>
                          <a:latin typeface="Times New Roman"/>
                          <a:ea typeface="Times New Roman"/>
                          <a:cs typeface="Times New Roman"/>
                        </a:rPr>
                        <a:t>Measurements</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Dimensions</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Description</a:t>
                      </a:r>
                      <a:r>
                        <a:rPr lang="es-ES" sz="1100" b="1" i="1" dirty="0">
                          <a:latin typeface="Times New Roman"/>
                          <a:ea typeface="Times New Roman"/>
                          <a:cs typeface="Times New Roman"/>
                        </a:rPr>
                        <a:t>:</a:t>
                      </a:r>
                      <a:r>
                        <a:rPr lang="es-ES" sz="1100" dirty="0">
                          <a:latin typeface="Times New Roman"/>
                          <a:ea typeface="Times New Roman"/>
                          <a:cs typeface="Times New Roman"/>
                        </a:rPr>
                        <a:t> cúpula: 43 m (diámetro interior y altura) (141 pies); </a:t>
                      </a:r>
                      <a:r>
                        <a:rPr lang="es-ES" sz="1100" dirty="0" err="1">
                          <a:latin typeface="Times New Roman"/>
                          <a:ea typeface="Times New Roman"/>
                          <a:cs typeface="Times New Roman"/>
                        </a:rPr>
                        <a:t>oculus</a:t>
                      </a:r>
                      <a:r>
                        <a:rPr lang="es-ES" sz="1100" dirty="0">
                          <a:latin typeface="Times New Roman"/>
                          <a:ea typeface="Times New Roman"/>
                          <a:cs typeface="Times New Roman"/>
                        </a:rPr>
                        <a:t>: 8.9 m (</a:t>
                      </a:r>
                      <a:r>
                        <a:rPr lang="es-ES" sz="1100" dirty="0" err="1">
                          <a:latin typeface="Times New Roman"/>
                          <a:ea typeface="Times New Roman"/>
                          <a:cs typeface="Times New Roman"/>
                        </a:rPr>
                        <a:t>diémetro</a:t>
                      </a:r>
                      <a:r>
                        <a:rPr lang="es-ES" sz="1100" dirty="0">
                          <a:latin typeface="Times New Roman"/>
                          <a:ea typeface="Times New Roman"/>
                          <a:cs typeface="Times New Roman"/>
                        </a:rPr>
                        <a:t>) (29 pies 2 pulgadas) </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63985">
                <a:tc>
                  <a:txBody>
                    <a:bodyPr/>
                    <a:lstStyle/>
                    <a:p>
                      <a:pPr>
                        <a:lnSpc>
                          <a:spcPct val="105000"/>
                        </a:lnSpc>
                        <a:spcAft>
                          <a:spcPts val="1000"/>
                        </a:spcAft>
                      </a:pPr>
                      <a:r>
                        <a:rPr lang="es-ES" sz="1100" b="1" dirty="0">
                          <a:solidFill>
                            <a:srgbClr val="FFFFFF"/>
                          </a:solidFill>
                          <a:latin typeface="Times New Roman"/>
                          <a:ea typeface="Times New Roman"/>
                          <a:cs typeface="Times New Roman"/>
                        </a:rPr>
                        <a:t> </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dirty="0">
                          <a:latin typeface="Times New Roman"/>
                          <a:ea typeface="Times New Roman"/>
                          <a:cs typeface="Times New Roman"/>
                        </a:rPr>
                        <a:t>Dimensions Qualifier: </a:t>
                      </a:r>
                      <a:r>
                        <a:rPr lang="en-US" sz="1100" dirty="0">
                          <a:latin typeface="Times New Roman"/>
                          <a:ea typeface="Times New Roman"/>
                          <a:cs typeface="Times New Roman"/>
                        </a:rPr>
                        <a:t>interior</a:t>
                      </a:r>
                      <a:r>
                        <a:rPr lang="en-US" sz="1100" b="1" i="1" dirty="0">
                          <a:latin typeface="Times New Roman"/>
                          <a:ea typeface="Times New Roman"/>
                          <a:cs typeface="Times New Roman"/>
                        </a:rPr>
                        <a:t/>
                      </a:r>
                      <a:br>
                        <a:rPr lang="en-US" sz="1100" b="1" i="1" dirty="0">
                          <a:latin typeface="Times New Roman"/>
                          <a:ea typeface="Times New Roman"/>
                          <a:cs typeface="Times New Roman"/>
                        </a:rPr>
                      </a:br>
                      <a:r>
                        <a:rPr lang="en-US" sz="1100" b="1" i="1" dirty="0">
                          <a:latin typeface="Times New Roman"/>
                          <a:ea typeface="Times New Roman"/>
                          <a:cs typeface="Times New Roman"/>
                        </a:rPr>
                        <a:t>Dimensions Extent: </a:t>
                      </a:r>
                      <a:r>
                        <a:rPr lang="en-US" sz="1100" dirty="0" err="1">
                          <a:latin typeface="Times New Roman"/>
                          <a:ea typeface="Times New Roman"/>
                          <a:cs typeface="Times New Roman"/>
                        </a:rPr>
                        <a:t>cúpula</a:t>
                      </a:r>
                      <a:r>
                        <a:rPr lang="en-US" sz="1100" b="1" i="1" dirty="0">
                          <a:latin typeface="Times New Roman"/>
                          <a:ea typeface="Times New Roman"/>
                          <a:cs typeface="Times New Roman"/>
                        </a:rPr>
                        <a:t/>
                      </a:r>
                      <a:br>
                        <a:rPr lang="en-US" sz="1100" b="1" i="1" dirty="0">
                          <a:latin typeface="Times New Roman"/>
                          <a:ea typeface="Times New Roman"/>
                          <a:cs typeface="Times New Roman"/>
                        </a:rPr>
                      </a:br>
                      <a:r>
                        <a:rPr lang="en-US" sz="1100" b="1" i="1" dirty="0">
                          <a:latin typeface="Times New Roman"/>
                          <a:ea typeface="Times New Roman"/>
                          <a:cs typeface="Times New Roman"/>
                        </a:rPr>
                        <a:t>Value:</a:t>
                      </a:r>
                      <a:r>
                        <a:rPr lang="en-US" sz="1100" b="1" dirty="0">
                          <a:latin typeface="Times New Roman"/>
                          <a:ea typeface="Times New Roman"/>
                          <a:cs typeface="Times New Roman"/>
                        </a:rPr>
                        <a:t> </a:t>
                      </a:r>
                      <a:r>
                        <a:rPr lang="en-US" sz="1100" dirty="0">
                          <a:latin typeface="Times New Roman"/>
                          <a:ea typeface="Times New Roman"/>
                          <a:cs typeface="Times New Roman"/>
                        </a:rPr>
                        <a:t>43</a:t>
                      </a:r>
                      <a:r>
                        <a:rPr lang="en-US" sz="1100" b="1" i="1" dirty="0">
                          <a:latin typeface="Times New Roman"/>
                          <a:ea typeface="Times New Roman"/>
                          <a:cs typeface="Times New Roman"/>
                        </a:rPr>
                        <a:t> Unit: </a:t>
                      </a:r>
                      <a:r>
                        <a:rPr lang="en-US" sz="1100" dirty="0">
                          <a:latin typeface="Times New Roman"/>
                          <a:ea typeface="Times New Roman"/>
                          <a:cs typeface="Times New Roman"/>
                        </a:rPr>
                        <a:t>m </a:t>
                      </a:r>
                      <a:r>
                        <a:rPr lang="en-US" sz="1100" b="1" i="1" dirty="0">
                          <a:latin typeface="Times New Roman"/>
                          <a:ea typeface="Times New Roman"/>
                          <a:cs typeface="Times New Roman"/>
                        </a:rPr>
                        <a:t>Type:</a:t>
                      </a:r>
                      <a:r>
                        <a:rPr lang="en-US" sz="1100" dirty="0">
                          <a:latin typeface="Times New Roman"/>
                          <a:ea typeface="Times New Roman"/>
                          <a:cs typeface="Times New Roman"/>
                        </a:rPr>
                        <a:t> </a:t>
                      </a:r>
                      <a:r>
                        <a:rPr lang="en-US" sz="1100" dirty="0" err="1">
                          <a:latin typeface="Times New Roman"/>
                          <a:ea typeface="Times New Roman"/>
                          <a:cs typeface="Times New Roman"/>
                        </a:rPr>
                        <a:t>altura</a:t>
                      </a:r>
                      <a:r>
                        <a:rPr lang="en-US" sz="1100" dirty="0">
                          <a:latin typeface="Times New Roman"/>
                          <a:ea typeface="Times New Roman"/>
                          <a:cs typeface="Times New Roman"/>
                        </a:rPr>
                        <a:t/>
                      </a:r>
                      <a:br>
                        <a:rPr lang="en-US" sz="1100" dirty="0">
                          <a:latin typeface="Times New Roman"/>
                          <a:ea typeface="Times New Roman"/>
                          <a:cs typeface="Times New Roman"/>
                        </a:rPr>
                      </a:br>
                      <a:r>
                        <a:rPr lang="en-US" sz="1100" b="1" i="1" dirty="0">
                          <a:latin typeface="Times New Roman"/>
                          <a:ea typeface="Times New Roman"/>
                          <a:cs typeface="Times New Roman"/>
                        </a:rPr>
                        <a:t>Value:</a:t>
                      </a:r>
                      <a:r>
                        <a:rPr lang="en-US" sz="1100" b="1" dirty="0">
                          <a:latin typeface="Times New Roman"/>
                          <a:ea typeface="Times New Roman"/>
                          <a:cs typeface="Times New Roman"/>
                        </a:rPr>
                        <a:t> </a:t>
                      </a:r>
                      <a:r>
                        <a:rPr lang="en-US" sz="1100" dirty="0">
                          <a:latin typeface="Times New Roman"/>
                          <a:ea typeface="Times New Roman"/>
                          <a:cs typeface="Times New Roman"/>
                        </a:rPr>
                        <a:t>43</a:t>
                      </a:r>
                      <a:r>
                        <a:rPr lang="en-US" sz="1100" b="1" i="1" dirty="0">
                          <a:latin typeface="Times New Roman"/>
                          <a:ea typeface="Times New Roman"/>
                          <a:cs typeface="Times New Roman"/>
                        </a:rPr>
                        <a:t> Unit: </a:t>
                      </a:r>
                      <a:r>
                        <a:rPr lang="en-US" sz="1100" dirty="0">
                          <a:latin typeface="Times New Roman"/>
                          <a:ea typeface="Times New Roman"/>
                          <a:cs typeface="Times New Roman"/>
                        </a:rPr>
                        <a:t>m </a:t>
                      </a:r>
                      <a:r>
                        <a:rPr lang="en-US" sz="1100" b="1" i="1" dirty="0">
                          <a:latin typeface="Times New Roman"/>
                          <a:ea typeface="Times New Roman"/>
                          <a:cs typeface="Times New Roman"/>
                        </a:rPr>
                        <a:t>Type:</a:t>
                      </a:r>
                      <a:r>
                        <a:rPr lang="en-US" sz="1100" dirty="0">
                          <a:latin typeface="Times New Roman"/>
                          <a:ea typeface="Times New Roman"/>
                          <a:cs typeface="Times New Roman"/>
                        </a:rPr>
                        <a:t> </a:t>
                      </a:r>
                      <a:r>
                        <a:rPr lang="en-US" sz="1100" dirty="0" err="1">
                          <a:latin typeface="Times New Roman"/>
                          <a:ea typeface="Times New Roman"/>
                          <a:cs typeface="Times New Roman"/>
                        </a:rPr>
                        <a:t>diámetro</a:t>
                      </a:r>
                      <a:endParaRPr lang="es-ES" sz="1100" dirty="0">
                        <a:latin typeface="Cambria"/>
                        <a:ea typeface="Times New Roman"/>
                        <a:cs typeface="Times New Roman"/>
                      </a:endParaRPr>
                    </a:p>
                    <a:p>
                      <a:pPr>
                        <a:lnSpc>
                          <a:spcPct val="105000"/>
                        </a:lnSpc>
                        <a:spcAft>
                          <a:spcPts val="1000"/>
                        </a:spcAft>
                      </a:pPr>
                      <a:r>
                        <a:rPr lang="en-US" sz="1100" b="1" i="1" dirty="0">
                          <a:latin typeface="Times New Roman"/>
                          <a:ea typeface="Times New Roman"/>
                          <a:cs typeface="Times New Roman"/>
                        </a:rPr>
                        <a:t>Dimensions Extent: </a:t>
                      </a:r>
                      <a:r>
                        <a:rPr lang="en-US" sz="1100" dirty="0">
                          <a:latin typeface="Times New Roman"/>
                          <a:ea typeface="Times New Roman"/>
                          <a:cs typeface="Times New Roman"/>
                        </a:rPr>
                        <a:t>oculus</a:t>
                      </a:r>
                      <a:br>
                        <a:rPr lang="en-US" sz="1100" dirty="0">
                          <a:latin typeface="Times New Roman"/>
                          <a:ea typeface="Times New Roman"/>
                          <a:cs typeface="Times New Roman"/>
                        </a:rPr>
                      </a:br>
                      <a:r>
                        <a:rPr lang="en-US" sz="1100" b="1" i="1" dirty="0">
                          <a:latin typeface="Times New Roman"/>
                          <a:ea typeface="Times New Roman"/>
                          <a:cs typeface="Times New Roman"/>
                        </a:rPr>
                        <a:t>Value:</a:t>
                      </a:r>
                      <a:r>
                        <a:rPr lang="en-US" sz="1100" b="1" dirty="0">
                          <a:latin typeface="Times New Roman"/>
                          <a:ea typeface="Times New Roman"/>
                          <a:cs typeface="Times New Roman"/>
                        </a:rPr>
                        <a:t> </a:t>
                      </a:r>
                      <a:r>
                        <a:rPr lang="en-US" sz="1100" dirty="0">
                          <a:latin typeface="Times New Roman"/>
                          <a:ea typeface="Times New Roman"/>
                          <a:cs typeface="Times New Roman"/>
                        </a:rPr>
                        <a:t>8.9</a:t>
                      </a:r>
                      <a:r>
                        <a:rPr lang="en-US" sz="1100" b="1" i="1" dirty="0">
                          <a:latin typeface="Times New Roman"/>
                          <a:ea typeface="Times New Roman"/>
                          <a:cs typeface="Times New Roman"/>
                        </a:rPr>
                        <a:t> Unit: </a:t>
                      </a:r>
                      <a:r>
                        <a:rPr lang="en-US" sz="1100" dirty="0">
                          <a:latin typeface="Times New Roman"/>
                          <a:ea typeface="Times New Roman"/>
                          <a:cs typeface="Times New Roman"/>
                        </a:rPr>
                        <a:t>m </a:t>
                      </a:r>
                      <a:r>
                        <a:rPr lang="en-US" sz="1100" b="1" i="1" dirty="0">
                          <a:latin typeface="Times New Roman"/>
                          <a:ea typeface="Times New Roman"/>
                          <a:cs typeface="Times New Roman"/>
                        </a:rPr>
                        <a:t>Type:</a:t>
                      </a:r>
                      <a:r>
                        <a:rPr lang="en-US" sz="1100" dirty="0">
                          <a:latin typeface="Times New Roman"/>
                          <a:ea typeface="Times New Roman"/>
                          <a:cs typeface="Times New Roman"/>
                        </a:rPr>
                        <a:t> </a:t>
                      </a:r>
                      <a:r>
                        <a:rPr lang="en-US" sz="1100" dirty="0" err="1">
                          <a:latin typeface="Times New Roman"/>
                          <a:ea typeface="Times New Roman"/>
                          <a:cs typeface="Times New Roman"/>
                        </a:rPr>
                        <a:t>diámetro</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Formato Controlado</a:t>
                      </a:r>
                      <a:br>
                        <a:rPr lang="es-ES" sz="1100" dirty="0">
                          <a:solidFill>
                            <a:srgbClr val="008000"/>
                          </a:solidFill>
                          <a:latin typeface="Times New Roman"/>
                          <a:ea typeface="Times New Roman"/>
                          <a:cs typeface="Times New Roman"/>
                        </a:rPr>
                      </a:br>
                      <a:r>
                        <a:rPr lang="es-ES" sz="1100" dirty="0">
                          <a:solidFill>
                            <a:srgbClr val="008000"/>
                          </a:solidFill>
                          <a:latin typeface="Times New Roman"/>
                          <a:ea typeface="Times New Roman"/>
                          <a:cs typeface="Times New Roman"/>
                        </a:rPr>
                        <a:t>y Lista Controlada</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107154">
                <a:tc>
                  <a:txBody>
                    <a:bodyPr/>
                    <a:lstStyle/>
                    <a:p>
                      <a:pPr>
                        <a:lnSpc>
                          <a:spcPct val="105000"/>
                        </a:lnSpc>
                        <a:spcAft>
                          <a:spcPts val="1000"/>
                        </a:spcAft>
                      </a:pPr>
                      <a:r>
                        <a:rPr lang="es-ES" sz="1100" b="1">
                          <a:solidFill>
                            <a:srgbClr val="FFFFFF"/>
                          </a:solidFill>
                          <a:latin typeface="Times New Roman"/>
                          <a:ea typeface="Times New Roman"/>
                          <a:cs typeface="Times New Roman"/>
                        </a:rPr>
                        <a:t>Materials and Techniques</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Description</a:t>
                      </a:r>
                      <a:r>
                        <a:rPr lang="es-ES" sz="1100" b="1" i="1" dirty="0">
                          <a:latin typeface="Times New Roman"/>
                          <a:ea typeface="Times New Roman"/>
                          <a:cs typeface="Times New Roman"/>
                        </a:rPr>
                        <a:t>:</a:t>
                      </a:r>
                      <a:r>
                        <a:rPr lang="es-ES" sz="1100" dirty="0">
                          <a:latin typeface="Times New Roman"/>
                          <a:ea typeface="Times New Roman"/>
                          <a:cs typeface="Times New Roman"/>
                        </a:rPr>
                        <a:t> </a:t>
                      </a:r>
                      <a:r>
                        <a:rPr lang="es-ES" sz="1100" dirty="0" err="1">
                          <a:latin typeface="Times New Roman"/>
                          <a:ea typeface="Times New Roman"/>
                          <a:cs typeface="Times New Roman"/>
                        </a:rPr>
                        <a:t>construído</a:t>
                      </a:r>
                      <a:r>
                        <a:rPr lang="es-ES" sz="1100" dirty="0">
                          <a:latin typeface="Times New Roman"/>
                          <a:ea typeface="Times New Roman"/>
                          <a:cs typeface="Times New Roman"/>
                        </a:rPr>
                        <a:t> de piedra, ladrillo, </a:t>
                      </a:r>
                      <a:r>
                        <a:rPr lang="es-ES" sz="1100" dirty="0" err="1">
                          <a:latin typeface="Times New Roman"/>
                          <a:ea typeface="Times New Roman"/>
                          <a:cs typeface="Times New Roman"/>
                        </a:rPr>
                        <a:t>cement</a:t>
                      </a:r>
                      <a:r>
                        <a:rPr lang="es-ES" sz="1100" dirty="0">
                          <a:latin typeface="Times New Roman"/>
                          <a:ea typeface="Times New Roman"/>
                          <a:cs typeface="Times New Roman"/>
                        </a:rPr>
                        <a:t> y agregados… </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n-US" sz="1100" dirty="0" err="1">
                          <a:solidFill>
                            <a:srgbClr val="008000"/>
                          </a:solidFill>
                          <a:latin typeface="Times New Roman"/>
                          <a:ea typeface="Times New Roman"/>
                          <a:cs typeface="Times New Roman"/>
                        </a:rPr>
                        <a:t>Texto</a:t>
                      </a:r>
                      <a:r>
                        <a:rPr lang="en-US" sz="1100" dirty="0">
                          <a:solidFill>
                            <a:srgbClr val="008000"/>
                          </a:solidFill>
                          <a:latin typeface="Times New Roman"/>
                          <a:ea typeface="Times New Roman"/>
                          <a:cs typeface="Times New Roman"/>
                        </a:rPr>
                        <a:t> </a:t>
                      </a:r>
                      <a:r>
                        <a:rPr lang="en-US" sz="1100" dirty="0" err="1">
                          <a:solidFill>
                            <a:srgbClr val="008000"/>
                          </a:solidFill>
                          <a:latin typeface="Times New Roman"/>
                          <a:ea typeface="Times New Roman"/>
                          <a:cs typeface="Times New Roman"/>
                        </a:rPr>
                        <a:t>Libre</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28617">
                <a:tc>
                  <a:txBody>
                    <a:bodyPr/>
                    <a:lstStyle/>
                    <a:p>
                      <a:pPr>
                        <a:lnSpc>
                          <a:spcPct val="105000"/>
                        </a:lnSpc>
                        <a:spcAft>
                          <a:spcPts val="1000"/>
                        </a:spcAft>
                      </a:pPr>
                      <a:r>
                        <a:rPr lang="en-US" sz="1100" b="1">
                          <a:solidFill>
                            <a:srgbClr val="FFFFFF"/>
                          </a:solidFill>
                          <a:latin typeface="Times New Roman"/>
                          <a:ea typeface="Times New Roman"/>
                          <a:cs typeface="Times New Roman"/>
                        </a:rPr>
                        <a:t> </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a:latin typeface="Times New Roman"/>
                          <a:ea typeface="Times New Roman"/>
                          <a:cs typeface="Times New Roman"/>
                        </a:rPr>
                        <a:t>Material </a:t>
                      </a:r>
                      <a:r>
                        <a:rPr lang="es-ES" sz="1100" b="1" i="1" dirty="0" err="1">
                          <a:latin typeface="Times New Roman"/>
                          <a:ea typeface="Times New Roman"/>
                          <a:cs typeface="Times New Roman"/>
                        </a:rPr>
                        <a:t>Names</a:t>
                      </a:r>
                      <a:r>
                        <a:rPr lang="es-ES" sz="1100" b="1" i="1" dirty="0">
                          <a:latin typeface="Times New Roman"/>
                          <a:ea typeface="Times New Roman"/>
                          <a:cs typeface="Times New Roman"/>
                        </a:rPr>
                        <a:t>: </a:t>
                      </a:r>
                      <a:r>
                        <a:rPr lang="es-ES" sz="1100" dirty="0">
                          <a:latin typeface="Times New Roman"/>
                          <a:ea typeface="Times New Roman"/>
                          <a:cs typeface="Times New Roman"/>
                        </a:rPr>
                        <a:t/>
                      </a:r>
                      <a:br>
                        <a:rPr lang="es-ES" sz="1100" dirty="0">
                          <a:latin typeface="Times New Roman"/>
                          <a:ea typeface="Times New Roman"/>
                          <a:cs typeface="Times New Roman"/>
                        </a:rPr>
                      </a:br>
                      <a:r>
                        <a:rPr lang="es-ES" sz="1100" dirty="0">
                          <a:latin typeface="Times New Roman"/>
                          <a:ea typeface="Times New Roman"/>
                          <a:cs typeface="Times New Roman"/>
                        </a:rPr>
                        <a:t>         cemento </a:t>
                      </a:r>
                      <a:br>
                        <a:rPr lang="es-ES" sz="1100" dirty="0">
                          <a:latin typeface="Times New Roman"/>
                          <a:ea typeface="Times New Roman"/>
                          <a:cs typeface="Times New Roman"/>
                        </a:rPr>
                      </a:br>
                      <a:r>
                        <a:rPr lang="es-ES" sz="1100" dirty="0">
                          <a:latin typeface="Times New Roman"/>
                          <a:ea typeface="Times New Roman"/>
                          <a:cs typeface="Times New Roman"/>
                        </a:rPr>
                        <a:t>         piedra </a:t>
                      </a:r>
                      <a:br>
                        <a:rPr lang="es-ES" sz="1100" dirty="0">
                          <a:latin typeface="Times New Roman"/>
                          <a:ea typeface="Times New Roman"/>
                          <a:cs typeface="Times New Roman"/>
                        </a:rPr>
                      </a:br>
                      <a:r>
                        <a:rPr lang="es-ES" sz="1100" dirty="0">
                          <a:latin typeface="Times New Roman"/>
                          <a:ea typeface="Times New Roman"/>
                          <a:cs typeface="Times New Roman"/>
                        </a:rPr>
                        <a:t>         ladrillo </a:t>
                      </a:r>
                      <a:br>
                        <a:rPr lang="es-ES" sz="1100" dirty="0">
                          <a:latin typeface="Times New Roman"/>
                          <a:ea typeface="Times New Roman"/>
                          <a:cs typeface="Times New Roman"/>
                        </a:rPr>
                      </a:br>
                      <a:r>
                        <a:rPr lang="es-ES" sz="1100" dirty="0">
                          <a:latin typeface="Times New Roman"/>
                          <a:ea typeface="Times New Roman"/>
                          <a:cs typeface="Times New Roman"/>
                        </a:rPr>
                        <a:t>         cemento </a:t>
                      </a:r>
                      <a:br>
                        <a:rPr lang="es-ES" sz="1100" dirty="0">
                          <a:latin typeface="Times New Roman"/>
                          <a:ea typeface="Times New Roman"/>
                          <a:cs typeface="Times New Roman"/>
                        </a:rPr>
                      </a:br>
                      <a:r>
                        <a:rPr lang="es-ES" sz="1100" dirty="0">
                          <a:latin typeface="Times New Roman"/>
                          <a:ea typeface="Times New Roman"/>
                          <a:cs typeface="Times New Roman"/>
                        </a:rPr>
                        <a:t>         agregados </a:t>
                      </a:r>
                      <a:br>
                        <a:rPr lang="es-ES" sz="1100" dirty="0">
                          <a:latin typeface="Times New Roman"/>
                          <a:ea typeface="Times New Roman"/>
                          <a:cs typeface="Times New Roman"/>
                        </a:rPr>
                      </a:br>
                      <a:r>
                        <a:rPr lang="es-ES" sz="1100" b="1" i="1" dirty="0" err="1">
                          <a:latin typeface="Times New Roman"/>
                          <a:ea typeface="Times New Roman"/>
                          <a:cs typeface="Times New Roman"/>
                        </a:rPr>
                        <a:t>Technique</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Name</a:t>
                      </a:r>
                      <a:r>
                        <a:rPr lang="es-ES" sz="1100" b="1" i="1" dirty="0">
                          <a:latin typeface="Times New Roman"/>
                          <a:ea typeface="Times New Roman"/>
                          <a:cs typeface="Times New Roman"/>
                        </a:rPr>
                        <a:t>:</a:t>
                      </a:r>
                      <a:r>
                        <a:rPr lang="es-ES" sz="1100" dirty="0">
                          <a:latin typeface="Times New Roman"/>
                          <a:ea typeface="Times New Roman"/>
                          <a:cs typeface="Times New Roman"/>
                        </a:rPr>
                        <a:t/>
                      </a:r>
                      <a:br>
                        <a:rPr lang="es-ES" sz="1100" dirty="0">
                          <a:latin typeface="Times New Roman"/>
                          <a:ea typeface="Times New Roman"/>
                          <a:cs typeface="Times New Roman"/>
                        </a:rPr>
                      </a:br>
                      <a:r>
                        <a:rPr lang="es-ES" sz="1100" dirty="0">
                          <a:latin typeface="Times New Roman"/>
                          <a:ea typeface="Times New Roman"/>
                          <a:cs typeface="Times New Roman"/>
                        </a:rPr>
                        <a:t>         rotonda </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Autoridad</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pic>
        <p:nvPicPr>
          <p:cNvPr id="5" name="4 Imagen" descr="CDWA / Building"/>
          <p:cNvPicPr/>
          <p:nvPr/>
        </p:nvPicPr>
        <p:blipFill>
          <a:blip r:embed="rId2" cstate="print"/>
          <a:srcRect/>
          <a:stretch>
            <a:fillRect/>
          </a:stretch>
        </p:blipFill>
        <p:spPr bwMode="auto">
          <a:xfrm>
            <a:off x="285720" y="1571613"/>
            <a:ext cx="3071834" cy="20002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CDWA: Ejemplos</a:t>
            </a:r>
            <a:endParaRPr lang="es-ES" dirty="0"/>
          </a:p>
        </p:txBody>
      </p:sp>
      <p:pic>
        <p:nvPicPr>
          <p:cNvPr id="5" name="4 Imagen" descr="CDWA / Building"/>
          <p:cNvPicPr/>
          <p:nvPr/>
        </p:nvPicPr>
        <p:blipFill>
          <a:blip r:embed="rId2" cstate="print"/>
          <a:srcRect/>
          <a:stretch>
            <a:fillRect/>
          </a:stretch>
        </p:blipFill>
        <p:spPr bwMode="auto">
          <a:xfrm>
            <a:off x="285720" y="1571613"/>
            <a:ext cx="3071834" cy="20002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graphicFrame>
        <p:nvGraphicFramePr>
          <p:cNvPr id="6" name="5 Tabla"/>
          <p:cNvGraphicFramePr>
            <a:graphicFrameLocks noGrp="1"/>
          </p:cNvGraphicFramePr>
          <p:nvPr/>
        </p:nvGraphicFramePr>
        <p:xfrm>
          <a:off x="3500430" y="1583386"/>
          <a:ext cx="5143535" cy="3774440"/>
        </p:xfrm>
        <a:graphic>
          <a:graphicData uri="http://schemas.openxmlformats.org/drawingml/2006/table">
            <a:tbl>
              <a:tblPr/>
              <a:tblGrid>
                <a:gridCol w="1388755"/>
                <a:gridCol w="2417462"/>
                <a:gridCol w="1337318"/>
              </a:tblGrid>
              <a:tr h="375040">
                <a:tc>
                  <a:txBody>
                    <a:bodyPr/>
                    <a:lstStyle/>
                    <a:p>
                      <a:pPr>
                        <a:lnSpc>
                          <a:spcPct val="105000"/>
                        </a:lnSpc>
                        <a:spcAft>
                          <a:spcPts val="1000"/>
                        </a:spcAft>
                      </a:pPr>
                      <a:r>
                        <a:rPr lang="es-ES" sz="1100" b="1" dirty="0" err="1">
                          <a:solidFill>
                            <a:srgbClr val="FFFFFF"/>
                          </a:solidFill>
                          <a:latin typeface="Times New Roman"/>
                          <a:ea typeface="Times New Roman"/>
                          <a:cs typeface="Times New Roman"/>
                        </a:rPr>
                        <a:t>Subject</a:t>
                      </a:r>
                      <a:r>
                        <a:rPr lang="es-ES" sz="1100" b="1" dirty="0">
                          <a:solidFill>
                            <a:srgbClr val="FFFFFF"/>
                          </a:solidFill>
                          <a:latin typeface="Times New Roman"/>
                          <a:ea typeface="Times New Roman"/>
                          <a:cs typeface="Times New Roman"/>
                        </a:rPr>
                        <a:t> </a:t>
                      </a:r>
                      <a:r>
                        <a:rPr lang="es-ES" sz="1100" b="1" dirty="0" err="1">
                          <a:solidFill>
                            <a:srgbClr val="FFFFFF"/>
                          </a:solidFill>
                          <a:latin typeface="Times New Roman"/>
                          <a:ea typeface="Times New Roman"/>
                          <a:cs typeface="Times New Roman"/>
                        </a:rPr>
                        <a:t>Matter</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Indexing</a:t>
                      </a:r>
                      <a:r>
                        <a:rPr lang="es-ES" sz="1100" b="1" i="1" dirty="0">
                          <a:latin typeface="Times New Roman"/>
                          <a:ea typeface="Times New Roman"/>
                          <a:cs typeface="Times New Roman"/>
                        </a:rPr>
                        <a:t> </a:t>
                      </a:r>
                      <a:r>
                        <a:rPr lang="es-ES" sz="1100" b="1" i="1" dirty="0" err="1">
                          <a:latin typeface="Times New Roman"/>
                          <a:ea typeface="Times New Roman"/>
                          <a:cs typeface="Times New Roman"/>
                        </a:rPr>
                        <a:t>Terms</a:t>
                      </a:r>
                      <a:r>
                        <a:rPr lang="es-ES" sz="1100" b="1" i="1" dirty="0">
                          <a:latin typeface="Times New Roman"/>
                          <a:ea typeface="Times New Roman"/>
                          <a:cs typeface="Times New Roman"/>
                        </a:rPr>
                        <a:t>:</a:t>
                      </a:r>
                      <a:r>
                        <a:rPr lang="es-ES" sz="1100" dirty="0">
                          <a:latin typeface="Times New Roman"/>
                          <a:ea typeface="Times New Roman"/>
                          <a:cs typeface="Times New Roman"/>
                        </a:rPr>
                        <a:t/>
                      </a:r>
                      <a:br>
                        <a:rPr lang="es-ES" sz="1100" dirty="0">
                          <a:latin typeface="Times New Roman"/>
                          <a:ea typeface="Times New Roman"/>
                          <a:cs typeface="Times New Roman"/>
                        </a:rPr>
                      </a:br>
                      <a:r>
                        <a:rPr lang="es-ES" sz="1100" dirty="0">
                          <a:latin typeface="Times New Roman"/>
                          <a:ea typeface="Times New Roman"/>
                          <a:cs typeface="Times New Roman"/>
                        </a:rPr>
                        <a:t>    arquitectura </a:t>
                      </a:r>
                      <a:br>
                        <a:rPr lang="es-ES" sz="1100" dirty="0">
                          <a:latin typeface="Times New Roman"/>
                          <a:ea typeface="Times New Roman"/>
                          <a:cs typeface="Times New Roman"/>
                        </a:rPr>
                      </a:br>
                      <a:r>
                        <a:rPr lang="es-ES" sz="1100" dirty="0">
                          <a:latin typeface="Times New Roman"/>
                          <a:ea typeface="Times New Roman"/>
                          <a:cs typeface="Times New Roman"/>
                        </a:rPr>
                        <a:t>    religión/mitología </a:t>
                      </a:r>
                      <a:br>
                        <a:rPr lang="es-ES" sz="1100" dirty="0">
                          <a:latin typeface="Times New Roman"/>
                          <a:ea typeface="Times New Roman"/>
                          <a:cs typeface="Times New Roman"/>
                        </a:rPr>
                      </a:br>
                      <a:r>
                        <a:rPr lang="es-ES" sz="1100" dirty="0">
                          <a:latin typeface="Times New Roman"/>
                          <a:ea typeface="Times New Roman"/>
                          <a:cs typeface="Times New Roman"/>
                        </a:rPr>
                        <a:t>    culto </a:t>
                      </a:r>
                      <a:br>
                        <a:rPr lang="es-ES" sz="1100" dirty="0">
                          <a:latin typeface="Times New Roman"/>
                          <a:ea typeface="Times New Roman"/>
                          <a:cs typeface="Times New Roman"/>
                        </a:rPr>
                      </a:br>
                      <a:r>
                        <a:rPr lang="es-ES" sz="1100" dirty="0">
                          <a:latin typeface="Times New Roman"/>
                          <a:ea typeface="Times New Roman"/>
                          <a:cs typeface="Times New Roman"/>
                        </a:rPr>
                        <a:t>    planetario </a:t>
                      </a:r>
                      <a:br>
                        <a:rPr lang="es-ES" sz="1100" dirty="0">
                          <a:latin typeface="Times New Roman"/>
                          <a:ea typeface="Times New Roman"/>
                          <a:cs typeface="Times New Roman"/>
                        </a:rPr>
                      </a:br>
                      <a:r>
                        <a:rPr lang="es-ES" sz="1100" dirty="0">
                          <a:latin typeface="Times New Roman"/>
                          <a:ea typeface="Times New Roman"/>
                          <a:cs typeface="Times New Roman"/>
                        </a:rPr>
                        <a:t>    dioses (iconografía griega y romana)</a:t>
                      </a:r>
                      <a:br>
                        <a:rPr lang="es-ES" sz="1100" dirty="0">
                          <a:latin typeface="Times New Roman"/>
                          <a:ea typeface="Times New Roman"/>
                          <a:cs typeface="Times New Roman"/>
                        </a:rPr>
                      </a:br>
                      <a:r>
                        <a:rPr lang="es-ES" sz="1100" dirty="0">
                          <a:latin typeface="Times New Roman"/>
                          <a:ea typeface="Times New Roman"/>
                          <a:cs typeface="Times New Roman"/>
                        </a:rPr>
                        <a:t>    Reina de Mártires (Veneración a la Virgen María)</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Autoridad</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40098">
                <a:tc>
                  <a:txBody>
                    <a:bodyPr/>
                    <a:lstStyle/>
                    <a:p>
                      <a:pPr>
                        <a:lnSpc>
                          <a:spcPct val="105000"/>
                        </a:lnSpc>
                        <a:spcAft>
                          <a:spcPts val="1000"/>
                        </a:spcAft>
                      </a:pPr>
                      <a:r>
                        <a:rPr lang="es-ES" sz="1100" b="1" dirty="0" err="1">
                          <a:solidFill>
                            <a:srgbClr val="FFFFFF"/>
                          </a:solidFill>
                          <a:latin typeface="Times New Roman"/>
                          <a:ea typeface="Times New Roman"/>
                          <a:cs typeface="Times New Roman"/>
                        </a:rPr>
                        <a:t>Descriptive</a:t>
                      </a:r>
                      <a:r>
                        <a:rPr lang="es-ES" sz="1100" b="1" dirty="0">
                          <a:solidFill>
                            <a:srgbClr val="FFFFFF"/>
                          </a:solidFill>
                          <a:latin typeface="Times New Roman"/>
                          <a:ea typeface="Times New Roman"/>
                          <a:cs typeface="Times New Roman"/>
                        </a:rPr>
                        <a:t> Note</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s-ES" sz="1100" b="1" i="1" dirty="0" err="1">
                          <a:latin typeface="Times New Roman"/>
                          <a:ea typeface="Times New Roman"/>
                          <a:cs typeface="Times New Roman"/>
                        </a:rPr>
                        <a:t>Text</a:t>
                      </a:r>
                      <a:r>
                        <a:rPr lang="es-ES" sz="1100" b="1" i="1" dirty="0">
                          <a:latin typeface="Times New Roman"/>
                          <a:ea typeface="Times New Roman"/>
                          <a:cs typeface="Times New Roman"/>
                        </a:rPr>
                        <a:t>: </a:t>
                      </a:r>
                      <a:r>
                        <a:rPr lang="es-ES" sz="1100" dirty="0">
                          <a:latin typeface="Times New Roman"/>
                          <a:ea typeface="Times New Roman"/>
                          <a:cs typeface="Times New Roman"/>
                        </a:rPr>
                        <a:t>El Panteón fue dedicado a los siete dioses planetarios en 128 CE. </a:t>
                      </a:r>
                      <a:r>
                        <a:rPr lang="en-US" sz="1100" dirty="0" err="1">
                          <a:latin typeface="Times New Roman"/>
                          <a:ea typeface="Times New Roman"/>
                          <a:cs typeface="Times New Roman"/>
                        </a:rPr>
                        <a:t>Fue</a:t>
                      </a:r>
                      <a:r>
                        <a:rPr lang="en-US" sz="1100" dirty="0">
                          <a:latin typeface="Times New Roman"/>
                          <a:ea typeface="Times New Roman"/>
                          <a:cs typeface="Times New Roman"/>
                        </a:rPr>
                        <a:t> </a:t>
                      </a:r>
                      <a:r>
                        <a:rPr lang="en-US" sz="1100" dirty="0" err="1">
                          <a:latin typeface="Times New Roman"/>
                          <a:ea typeface="Times New Roman"/>
                          <a:cs typeface="Times New Roman"/>
                        </a:rPr>
                        <a:t>consagrado</a:t>
                      </a:r>
                      <a:r>
                        <a:rPr lang="en-US" sz="1100" dirty="0">
                          <a:latin typeface="Times New Roman"/>
                          <a:ea typeface="Times New Roman"/>
                          <a:cs typeface="Times New Roman"/>
                        </a:rPr>
                        <a:t> </a:t>
                      </a:r>
                      <a:r>
                        <a:rPr lang="en-US" sz="1100" dirty="0" err="1">
                          <a:latin typeface="Times New Roman"/>
                          <a:ea typeface="Times New Roman"/>
                          <a:cs typeface="Times New Roman"/>
                        </a:rPr>
                        <a:t>como</a:t>
                      </a:r>
                      <a:r>
                        <a:rPr lang="en-US" sz="1100" dirty="0">
                          <a:latin typeface="Times New Roman"/>
                          <a:ea typeface="Times New Roman"/>
                          <a:cs typeface="Times New Roman"/>
                        </a:rPr>
                        <a:t> </a:t>
                      </a:r>
                      <a:r>
                        <a:rPr lang="en-US" sz="1100" dirty="0" err="1">
                          <a:latin typeface="Times New Roman"/>
                          <a:ea typeface="Times New Roman"/>
                          <a:cs typeface="Times New Roman"/>
                        </a:rPr>
                        <a:t>iglesia</a:t>
                      </a:r>
                      <a:r>
                        <a:rPr lang="en-US" sz="1100" dirty="0">
                          <a:latin typeface="Times New Roman"/>
                          <a:ea typeface="Times New Roman"/>
                          <a:cs typeface="Times New Roman"/>
                        </a:rPr>
                        <a:t> a </a:t>
                      </a:r>
                      <a:r>
                        <a:rPr lang="en-US" sz="1100" dirty="0" err="1">
                          <a:latin typeface="Times New Roman"/>
                          <a:ea typeface="Times New Roman"/>
                          <a:cs typeface="Times New Roman"/>
                        </a:rPr>
                        <a:t>principios</a:t>
                      </a:r>
                      <a:r>
                        <a:rPr lang="en-US" sz="1100" dirty="0">
                          <a:latin typeface="Times New Roman"/>
                          <a:ea typeface="Times New Roman"/>
                          <a:cs typeface="Times New Roman"/>
                        </a:rPr>
                        <a:t> del S. VII… </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a:solidFill>
                            <a:srgbClr val="008000"/>
                          </a:solidFill>
                          <a:latin typeface="Times New Roman"/>
                          <a:ea typeface="Times New Roman"/>
                          <a:cs typeface="Times New Roman"/>
                        </a:rPr>
                        <a:t>Texto Libre</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456044">
                <a:tc>
                  <a:txBody>
                    <a:bodyPr/>
                    <a:lstStyle/>
                    <a:p>
                      <a:pPr>
                        <a:lnSpc>
                          <a:spcPct val="105000"/>
                        </a:lnSpc>
                        <a:spcAft>
                          <a:spcPts val="1000"/>
                        </a:spcAft>
                      </a:pPr>
                      <a:r>
                        <a:rPr lang="es-ES" sz="1100" b="1" dirty="0">
                          <a:solidFill>
                            <a:srgbClr val="FFFFFF"/>
                          </a:solidFill>
                          <a:latin typeface="Times New Roman"/>
                          <a:ea typeface="Times New Roman"/>
                          <a:cs typeface="Times New Roman"/>
                        </a:rPr>
                        <a:t> </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dirty="0">
                          <a:latin typeface="Times New Roman"/>
                          <a:ea typeface="Times New Roman"/>
                          <a:cs typeface="Times New Roman"/>
                        </a:rPr>
                        <a:t>Citations: </a:t>
                      </a:r>
                      <a:r>
                        <a:rPr lang="en-US" sz="1100" dirty="0">
                          <a:latin typeface="Times New Roman"/>
                          <a:ea typeface="Times New Roman"/>
                          <a:cs typeface="Times New Roman"/>
                        </a:rPr>
                        <a:t>Ward-Perkins, Roman Architecture (1977)</a:t>
                      </a:r>
                      <a:endParaRPr lang="es-ES" sz="1100" dirty="0">
                        <a:latin typeface="Cambria"/>
                        <a:ea typeface="Times New Roman"/>
                        <a:cs typeface="Times New Roman"/>
                      </a:endParaRPr>
                    </a:p>
                    <a:p>
                      <a:pPr>
                        <a:lnSpc>
                          <a:spcPct val="105000"/>
                        </a:lnSpc>
                        <a:spcAft>
                          <a:spcPts val="1000"/>
                        </a:spcAft>
                      </a:pPr>
                      <a:r>
                        <a:rPr lang="es-ES" sz="1100" b="1" i="1" dirty="0" err="1">
                          <a:latin typeface="Times New Roman"/>
                          <a:ea typeface="Times New Roman"/>
                          <a:cs typeface="Times New Roman"/>
                        </a:rPr>
                        <a:t>Citations</a:t>
                      </a:r>
                      <a:r>
                        <a:rPr lang="es-ES" sz="1100" b="1" i="1" dirty="0">
                          <a:latin typeface="Times New Roman"/>
                          <a:ea typeface="Times New Roman"/>
                          <a:cs typeface="Times New Roman"/>
                        </a:rPr>
                        <a:t>: </a:t>
                      </a:r>
                      <a:r>
                        <a:rPr lang="es-ES" sz="1100" dirty="0" err="1">
                          <a:latin typeface="Times New Roman"/>
                          <a:ea typeface="Times New Roman"/>
                          <a:cs typeface="Times New Roman"/>
                        </a:rPr>
                        <a:t>MacDonald</a:t>
                      </a:r>
                      <a:r>
                        <a:rPr lang="es-ES" sz="1100" dirty="0">
                          <a:latin typeface="Times New Roman"/>
                          <a:ea typeface="Times New Roman"/>
                          <a:cs typeface="Times New Roman"/>
                        </a:rPr>
                        <a:t>, </a:t>
                      </a:r>
                      <a:r>
                        <a:rPr lang="es-ES" sz="1100" dirty="0" err="1">
                          <a:latin typeface="Times New Roman"/>
                          <a:ea typeface="Times New Roman"/>
                          <a:cs typeface="Times New Roman"/>
                        </a:rPr>
                        <a:t>The</a:t>
                      </a:r>
                      <a:r>
                        <a:rPr lang="es-ES" sz="1100" dirty="0">
                          <a:latin typeface="Times New Roman"/>
                          <a:ea typeface="Times New Roman"/>
                          <a:cs typeface="Times New Roman"/>
                        </a:rPr>
                        <a:t> </a:t>
                      </a:r>
                      <a:r>
                        <a:rPr lang="es-ES" sz="1100" dirty="0" err="1">
                          <a:latin typeface="Times New Roman"/>
                          <a:ea typeface="Times New Roman"/>
                          <a:cs typeface="Times New Roman"/>
                        </a:rPr>
                        <a:t>Pantheon</a:t>
                      </a:r>
                      <a:r>
                        <a:rPr lang="es-ES" sz="1100" dirty="0">
                          <a:latin typeface="Times New Roman"/>
                          <a:ea typeface="Times New Roman"/>
                          <a:cs typeface="Times New Roman"/>
                        </a:rPr>
                        <a:t> (1976)</a:t>
                      </a:r>
                      <a:endParaRPr lang="es-ES" sz="1100" dirty="0">
                        <a:latin typeface="Cambria"/>
                        <a:ea typeface="Times New Roman"/>
                        <a:cs typeface="Times New Roman"/>
                      </a:endParaRPr>
                    </a:p>
                    <a:p>
                      <a:pPr>
                        <a:lnSpc>
                          <a:spcPct val="105000"/>
                        </a:lnSpc>
                        <a:spcAft>
                          <a:spcPts val="1000"/>
                        </a:spcAft>
                      </a:pPr>
                      <a:r>
                        <a:rPr lang="es-ES" sz="1100" b="1" i="1" dirty="0" err="1">
                          <a:latin typeface="Times New Roman"/>
                          <a:ea typeface="Times New Roman"/>
                          <a:cs typeface="Times New Roman"/>
                        </a:rPr>
                        <a:t>Citations</a:t>
                      </a:r>
                      <a:r>
                        <a:rPr lang="es-ES" sz="1100" b="1" i="1" dirty="0">
                          <a:latin typeface="Times New Roman"/>
                          <a:ea typeface="Times New Roman"/>
                          <a:cs typeface="Times New Roman"/>
                        </a:rPr>
                        <a:t>: </a:t>
                      </a:r>
                      <a:r>
                        <a:rPr lang="es-ES" sz="1100" dirty="0">
                          <a:latin typeface="Times New Roman"/>
                          <a:ea typeface="Times New Roman"/>
                          <a:cs typeface="Times New Roman"/>
                        </a:rPr>
                        <a:t>Torres, </a:t>
                      </a:r>
                      <a:r>
                        <a:rPr lang="es-ES" sz="1100" dirty="0" err="1">
                          <a:latin typeface="Times New Roman"/>
                          <a:ea typeface="Times New Roman"/>
                          <a:cs typeface="Times New Roman"/>
                        </a:rPr>
                        <a:t>Cenni</a:t>
                      </a:r>
                      <a:r>
                        <a:rPr lang="es-ES" sz="1100" dirty="0">
                          <a:latin typeface="Times New Roman"/>
                          <a:ea typeface="Times New Roman"/>
                          <a:cs typeface="Times New Roman"/>
                        </a:rPr>
                        <a:t> </a:t>
                      </a:r>
                      <a:r>
                        <a:rPr lang="es-ES" sz="1100" dirty="0" err="1">
                          <a:latin typeface="Times New Roman"/>
                          <a:ea typeface="Times New Roman"/>
                          <a:cs typeface="Times New Roman"/>
                        </a:rPr>
                        <a:t>sulla</a:t>
                      </a:r>
                      <a:r>
                        <a:rPr lang="es-ES" sz="1100" dirty="0">
                          <a:latin typeface="Times New Roman"/>
                          <a:ea typeface="Times New Roman"/>
                          <a:cs typeface="Times New Roman"/>
                        </a:rPr>
                        <a:t> forma primitiva del </a:t>
                      </a:r>
                      <a:r>
                        <a:rPr lang="es-ES" sz="1100" dirty="0" err="1">
                          <a:latin typeface="Times New Roman"/>
                          <a:ea typeface="Times New Roman"/>
                          <a:cs typeface="Times New Roman"/>
                        </a:rPr>
                        <a:t>Pantheon</a:t>
                      </a:r>
                      <a:r>
                        <a:rPr lang="es-ES" sz="1100" dirty="0">
                          <a:latin typeface="Times New Roman"/>
                          <a:ea typeface="Times New Roman"/>
                          <a:cs typeface="Times New Roman"/>
                        </a:rPr>
                        <a:t> (1838)</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Autoridad</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137132">
                <a:tc>
                  <a:txBody>
                    <a:bodyPr/>
                    <a:lstStyle/>
                    <a:p>
                      <a:pPr>
                        <a:lnSpc>
                          <a:spcPct val="105000"/>
                        </a:lnSpc>
                        <a:spcAft>
                          <a:spcPts val="1000"/>
                        </a:spcAft>
                      </a:pPr>
                      <a:r>
                        <a:rPr lang="es-ES" sz="1100" b="1">
                          <a:solidFill>
                            <a:srgbClr val="FFFFFF"/>
                          </a:solidFill>
                          <a:latin typeface="Times New Roman"/>
                          <a:ea typeface="Times New Roman"/>
                          <a:cs typeface="Times New Roman"/>
                        </a:rPr>
                        <a:t>Current Location</a:t>
                      </a:r>
                      <a:endParaRPr lang="es-ES" sz="110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100" b="1" i="1" dirty="0">
                          <a:latin typeface="Times New Roman"/>
                          <a:ea typeface="Times New Roman"/>
                          <a:cs typeface="Times New Roman"/>
                        </a:rPr>
                        <a:t>Repository Name/Geographic Location:</a:t>
                      </a:r>
                      <a:r>
                        <a:rPr lang="en-US" sz="1100" dirty="0">
                          <a:latin typeface="Times New Roman"/>
                          <a:ea typeface="Times New Roman"/>
                          <a:cs typeface="Times New Roman"/>
                        </a:rPr>
                        <a:t> Roma (Italia) </a:t>
                      </a:r>
                      <a:endParaRPr lang="es-ES" sz="1100" dirty="0">
                        <a:latin typeface="Cambria"/>
                        <a:ea typeface="Times New Roman"/>
                        <a:cs typeface="Times New Roman"/>
                      </a:endParaRPr>
                    </a:p>
                  </a:txBody>
                  <a:tcPr marL="22962" marR="22962"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nSpc>
                          <a:spcPct val="105000"/>
                        </a:lnSpc>
                        <a:spcAft>
                          <a:spcPts val="1000"/>
                        </a:spcAft>
                      </a:pPr>
                      <a:r>
                        <a:rPr lang="es-ES" sz="1100" dirty="0">
                          <a:solidFill>
                            <a:srgbClr val="008000"/>
                          </a:solidFill>
                          <a:latin typeface="Times New Roman"/>
                          <a:ea typeface="Times New Roman"/>
                          <a:cs typeface="Times New Roman"/>
                        </a:rPr>
                        <a:t>Autoridad</a:t>
                      </a:r>
                      <a:endParaRPr lang="es-ES" sz="1100" dirty="0">
                        <a:latin typeface="Cambria"/>
                        <a:ea typeface="Times New Roman"/>
                        <a:cs typeface="Times New Roman"/>
                      </a:endParaRPr>
                    </a:p>
                  </a:txBody>
                  <a:tcPr marL="22962" marR="2296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Object</a:t>
            </a:r>
            <a:r>
              <a:rPr lang="es-ES" dirty="0" smtClean="0"/>
              <a:t>-ID</a:t>
            </a:r>
            <a:endParaRPr lang="es-ES" dirty="0"/>
          </a:p>
        </p:txBody>
      </p:sp>
      <p:sp>
        <p:nvSpPr>
          <p:cNvPr id="3" name="2 Marcador de contenido"/>
          <p:cNvSpPr>
            <a:spLocks noGrp="1"/>
          </p:cNvSpPr>
          <p:nvPr>
            <p:ph sz="quarter" idx="1"/>
          </p:nvPr>
        </p:nvSpPr>
        <p:spPr/>
        <p:txBody>
          <a:bodyPr/>
          <a:lstStyle/>
          <a:p>
            <a:r>
              <a:rPr lang="es-ES" dirty="0" smtClean="0"/>
              <a:t>Versión reducida del CDWA.</a:t>
            </a:r>
          </a:p>
          <a:p>
            <a:r>
              <a:rPr lang="es-ES" dirty="0" smtClean="0"/>
              <a:t> Objetivos muy distintos: principalmente, catalogación con fines de control en el comercio ilícito de obras de arte. </a:t>
            </a:r>
          </a:p>
          <a:p>
            <a:r>
              <a:rPr lang="es-ES" dirty="0" smtClean="0"/>
              <a:t>Se está estandarizando entre las distintas agencias internacionales de control de comercio y con fines de catalogación inicial para yacimientos arqueológicos.</a:t>
            </a:r>
          </a:p>
          <a:p>
            <a:r>
              <a:rPr lang="es-ES" dirty="0" smtClean="0"/>
              <a:t>A pesar de todo, puede ser un primer paso (de menor complejidad que el CDWA completo) hacia una catalogación exhaustiva de un centro.</a:t>
            </a:r>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VRA </a:t>
            </a:r>
            <a:r>
              <a:rPr lang="es-ES" dirty="0" err="1" smtClean="0"/>
              <a:t>Core</a:t>
            </a:r>
            <a:r>
              <a:rPr lang="es-ES" dirty="0" smtClean="0"/>
              <a:t> 4.0</a:t>
            </a:r>
            <a:endParaRPr lang="es-ES" dirty="0"/>
          </a:p>
        </p:txBody>
      </p:sp>
      <p:sp>
        <p:nvSpPr>
          <p:cNvPr id="3" name="2 Marcador de contenido"/>
          <p:cNvSpPr>
            <a:spLocks noGrp="1"/>
          </p:cNvSpPr>
          <p:nvPr>
            <p:ph sz="quarter" idx="1"/>
          </p:nvPr>
        </p:nvSpPr>
        <p:spPr/>
        <p:txBody>
          <a:bodyPr>
            <a:normAutofit/>
          </a:bodyPr>
          <a:lstStyle/>
          <a:p>
            <a:pPr algn="just"/>
            <a:r>
              <a:rPr lang="en-US" dirty="0" err="1" smtClean="0"/>
              <a:t>Desarrollado</a:t>
            </a:r>
            <a:r>
              <a:rPr lang="en-US" dirty="0" smtClean="0"/>
              <a:t> </a:t>
            </a:r>
            <a:r>
              <a:rPr lang="en-US" dirty="0" err="1" smtClean="0"/>
              <a:t>por</a:t>
            </a:r>
            <a:r>
              <a:rPr lang="en-US" dirty="0" smtClean="0"/>
              <a:t> </a:t>
            </a:r>
            <a:r>
              <a:rPr lang="en-US" i="1" dirty="0" smtClean="0"/>
              <a:t>Visual Resources Association's Data Standards Committee</a:t>
            </a:r>
            <a:r>
              <a:rPr lang="en-US" dirty="0" smtClean="0"/>
              <a:t>. </a:t>
            </a:r>
          </a:p>
          <a:p>
            <a:pPr algn="just"/>
            <a:r>
              <a:rPr lang="en-US" dirty="0" err="1" smtClean="0"/>
              <a:t>Consta</a:t>
            </a:r>
            <a:r>
              <a:rPr lang="en-US" dirty="0" smtClean="0"/>
              <a:t> de los </a:t>
            </a:r>
            <a:r>
              <a:rPr lang="en-US" dirty="0" err="1" smtClean="0"/>
              <a:t>metadatos</a:t>
            </a:r>
            <a:r>
              <a:rPr lang="en-US" dirty="0" smtClean="0"/>
              <a:t> (</a:t>
            </a:r>
            <a:r>
              <a:rPr lang="en-US" dirty="0" err="1" smtClean="0"/>
              <a:t>como</a:t>
            </a:r>
            <a:r>
              <a:rPr lang="en-US" dirty="0" smtClean="0"/>
              <a:t> los </a:t>
            </a:r>
            <a:r>
              <a:rPr lang="en-US" dirty="0" err="1" smtClean="0"/>
              <a:t>demás</a:t>
            </a:r>
            <a:r>
              <a:rPr lang="en-US" dirty="0" smtClean="0"/>
              <a:t> </a:t>
            </a:r>
            <a:r>
              <a:rPr lang="en-US" dirty="0" err="1" smtClean="0"/>
              <a:t>vistos</a:t>
            </a:r>
            <a:r>
              <a:rPr lang="en-US" dirty="0" smtClean="0"/>
              <a:t> </a:t>
            </a:r>
            <a:r>
              <a:rPr lang="en-US" dirty="0" err="1" smtClean="0"/>
              <a:t>hasta</a:t>
            </a:r>
            <a:r>
              <a:rPr lang="en-US" dirty="0" smtClean="0"/>
              <a:t> </a:t>
            </a:r>
            <a:r>
              <a:rPr lang="en-US" dirty="0" err="1" smtClean="0"/>
              <a:t>ahora</a:t>
            </a:r>
            <a:r>
              <a:rPr lang="en-US" dirty="0" smtClean="0"/>
              <a:t>) </a:t>
            </a:r>
            <a:r>
              <a:rPr lang="en-US" dirty="0" err="1" smtClean="0"/>
              <a:t>junto</a:t>
            </a:r>
            <a:r>
              <a:rPr lang="en-US" dirty="0" smtClean="0"/>
              <a:t> con un </a:t>
            </a:r>
            <a:r>
              <a:rPr lang="en-US" dirty="0" err="1" smtClean="0"/>
              <a:t>esquema</a:t>
            </a:r>
            <a:r>
              <a:rPr lang="en-US" dirty="0" smtClean="0"/>
              <a:t> </a:t>
            </a:r>
            <a:r>
              <a:rPr lang="en-US" dirty="0" err="1" smtClean="0"/>
              <a:t>inicial</a:t>
            </a:r>
            <a:r>
              <a:rPr lang="en-US" dirty="0" smtClean="0"/>
              <a:t> de la </a:t>
            </a:r>
            <a:r>
              <a:rPr lang="en-US" dirty="0" err="1" smtClean="0"/>
              <a:t>estructura</a:t>
            </a:r>
            <a:r>
              <a:rPr lang="en-US" dirty="0" smtClean="0"/>
              <a:t> </a:t>
            </a:r>
            <a:r>
              <a:rPr lang="en-US" dirty="0" err="1" smtClean="0"/>
              <a:t>jerárquica</a:t>
            </a:r>
            <a:r>
              <a:rPr lang="en-US" dirty="0" smtClean="0"/>
              <a:t> de </a:t>
            </a:r>
            <a:r>
              <a:rPr lang="en-US" dirty="0" err="1" smtClean="0"/>
              <a:t>dichos</a:t>
            </a:r>
            <a:r>
              <a:rPr lang="en-US" dirty="0" smtClean="0"/>
              <a:t> </a:t>
            </a:r>
            <a:r>
              <a:rPr lang="en-US" dirty="0" err="1" smtClean="0"/>
              <a:t>elementos</a:t>
            </a:r>
            <a:r>
              <a:rPr lang="en-US" dirty="0" smtClean="0"/>
              <a:t>. </a:t>
            </a:r>
          </a:p>
          <a:p>
            <a:pPr algn="just"/>
            <a:r>
              <a:rPr lang="en-US" b="1" dirty="0" smtClean="0"/>
              <a:t>Principio Uno a </a:t>
            </a:r>
            <a:r>
              <a:rPr lang="en-US" b="1" dirty="0" err="1" smtClean="0"/>
              <a:t>Muchos</a:t>
            </a:r>
            <a:r>
              <a:rPr lang="en-US" dirty="0" smtClean="0"/>
              <a:t>: </a:t>
            </a:r>
            <a:r>
              <a:rPr lang="en-US" dirty="0" err="1" smtClean="0"/>
              <a:t>Proporciona</a:t>
            </a:r>
            <a:r>
              <a:rPr lang="en-US" dirty="0" smtClean="0"/>
              <a:t> </a:t>
            </a:r>
            <a:r>
              <a:rPr lang="en-US" dirty="0" err="1" smtClean="0"/>
              <a:t>una</a:t>
            </a:r>
            <a:r>
              <a:rPr lang="en-US" dirty="0" smtClean="0"/>
              <a:t> </a:t>
            </a:r>
            <a:r>
              <a:rPr lang="en-US" dirty="0" err="1" smtClean="0"/>
              <a:t>categorización</a:t>
            </a:r>
            <a:r>
              <a:rPr lang="en-US" dirty="0" smtClean="0"/>
              <a:t> </a:t>
            </a:r>
            <a:r>
              <a:rPr lang="en-US" dirty="0" err="1" smtClean="0"/>
              <a:t>única</a:t>
            </a:r>
            <a:r>
              <a:rPr lang="en-US" dirty="0" smtClean="0"/>
              <a:t> </a:t>
            </a:r>
            <a:r>
              <a:rPr lang="en-US" dirty="0" err="1" smtClean="0"/>
              <a:t>que</a:t>
            </a:r>
            <a:r>
              <a:rPr lang="en-US" dirty="0" smtClean="0"/>
              <a:t> </a:t>
            </a:r>
            <a:r>
              <a:rPr lang="en-US" dirty="0" err="1" smtClean="0"/>
              <a:t>abarca</a:t>
            </a:r>
            <a:r>
              <a:rPr lang="en-US" dirty="0" smtClean="0"/>
              <a:t> </a:t>
            </a:r>
            <a:r>
              <a:rPr lang="en-US" dirty="0" err="1" smtClean="0"/>
              <a:t>las</a:t>
            </a:r>
            <a:r>
              <a:rPr lang="en-US" dirty="0" smtClean="0"/>
              <a:t> </a:t>
            </a:r>
            <a:r>
              <a:rPr lang="en-US" dirty="0" err="1" smtClean="0"/>
              <a:t>descripciones</a:t>
            </a:r>
            <a:r>
              <a:rPr lang="en-US" dirty="0" smtClean="0"/>
              <a:t> de los </a:t>
            </a:r>
            <a:r>
              <a:rPr lang="en-US" b="1" dirty="0" err="1" smtClean="0"/>
              <a:t>objetos</a:t>
            </a:r>
            <a:r>
              <a:rPr lang="en-US" dirty="0" smtClean="0"/>
              <a:t> </a:t>
            </a:r>
            <a:r>
              <a:rPr lang="en-US" dirty="0" err="1" smtClean="0"/>
              <a:t>culturales</a:t>
            </a:r>
            <a:r>
              <a:rPr lang="en-US" dirty="0" smtClean="0"/>
              <a:t> y de </a:t>
            </a:r>
            <a:r>
              <a:rPr lang="en-US" dirty="0" err="1" smtClean="0"/>
              <a:t>las</a:t>
            </a:r>
            <a:r>
              <a:rPr lang="en-US" dirty="0" smtClean="0"/>
              <a:t> </a:t>
            </a:r>
            <a:r>
              <a:rPr lang="en-US" b="1" dirty="0" err="1" smtClean="0"/>
              <a:t>imágenes</a:t>
            </a:r>
            <a:r>
              <a:rPr lang="en-US" dirty="0" smtClean="0"/>
              <a:t> </a:t>
            </a:r>
            <a:r>
              <a:rPr lang="en-US" dirty="0" err="1" smtClean="0"/>
              <a:t>que</a:t>
            </a:r>
            <a:r>
              <a:rPr lang="en-US" dirty="0" smtClean="0"/>
              <a:t> los </a:t>
            </a:r>
            <a:r>
              <a:rPr lang="en-US" dirty="0" err="1" smtClean="0"/>
              <a:t>documentan</a:t>
            </a:r>
            <a:r>
              <a:rPr lang="en-US" dirty="0" smtClean="0"/>
              <a:t>. (</a:t>
            </a:r>
            <a:r>
              <a:rPr lang="en-US" i="1" dirty="0" err="1" smtClean="0"/>
              <a:t>Esta</a:t>
            </a:r>
            <a:r>
              <a:rPr lang="en-US" i="1" dirty="0" smtClean="0"/>
              <a:t> </a:t>
            </a:r>
            <a:r>
              <a:rPr lang="en-US" i="1" dirty="0" err="1" smtClean="0"/>
              <a:t>es</a:t>
            </a:r>
            <a:r>
              <a:rPr lang="en-US" i="1" dirty="0" smtClean="0"/>
              <a:t> la </a:t>
            </a:r>
            <a:r>
              <a:rPr lang="en-US" i="1" dirty="0" err="1" smtClean="0"/>
              <a:t>diferencia</a:t>
            </a:r>
            <a:r>
              <a:rPr lang="en-US" i="1" dirty="0" smtClean="0"/>
              <a:t> principal con </a:t>
            </a:r>
            <a:r>
              <a:rPr lang="en-US" i="1" dirty="0" err="1" smtClean="0"/>
              <a:t>otros</a:t>
            </a:r>
            <a:r>
              <a:rPr lang="en-US" i="1" dirty="0" smtClean="0"/>
              <a:t> </a:t>
            </a:r>
            <a:r>
              <a:rPr lang="en-US" i="1" dirty="0" err="1" smtClean="0"/>
              <a:t>sistemas</a:t>
            </a:r>
            <a:r>
              <a:rPr lang="en-US" i="1" dirty="0" smtClean="0"/>
              <a:t> </a:t>
            </a:r>
            <a:r>
              <a:rPr lang="en-US" i="1" dirty="0" err="1" smtClean="0"/>
              <a:t>como</a:t>
            </a:r>
            <a:r>
              <a:rPr lang="en-US" i="1" dirty="0" smtClean="0"/>
              <a:t> el Dublin-Core</a:t>
            </a:r>
            <a:r>
              <a:rPr lang="en-US" dirty="0" smtClean="0"/>
              <a:t>).</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CCO: </a:t>
            </a:r>
            <a:r>
              <a:rPr lang="es-ES" dirty="0" err="1" smtClean="0"/>
              <a:t>Cataloging</a:t>
            </a:r>
            <a:r>
              <a:rPr lang="es-ES" dirty="0" smtClean="0"/>
              <a:t> Cultural </a:t>
            </a:r>
            <a:r>
              <a:rPr lang="es-ES" dirty="0" err="1" smtClean="0"/>
              <a:t>Objects</a:t>
            </a:r>
            <a:endParaRPr lang="es-ES" dirty="0"/>
          </a:p>
        </p:txBody>
      </p:sp>
      <p:sp>
        <p:nvSpPr>
          <p:cNvPr id="3" name="2 Marcador de contenido"/>
          <p:cNvSpPr>
            <a:spLocks noGrp="1"/>
          </p:cNvSpPr>
          <p:nvPr>
            <p:ph sz="quarter" idx="1"/>
          </p:nvPr>
        </p:nvSpPr>
        <p:spPr/>
        <p:txBody>
          <a:bodyPr>
            <a:normAutofit/>
          </a:bodyPr>
          <a:lstStyle/>
          <a:p>
            <a:r>
              <a:rPr lang="es-ES" dirty="0" smtClean="0"/>
              <a:t>Basado en el </a:t>
            </a:r>
            <a:r>
              <a:rPr lang="es-ES" b="1" dirty="0" smtClean="0"/>
              <a:t>CDWA</a:t>
            </a:r>
            <a:r>
              <a:rPr lang="es-ES" dirty="0" smtClean="0"/>
              <a:t>.</a:t>
            </a:r>
          </a:p>
          <a:p>
            <a:r>
              <a:rPr lang="es-ES" dirty="0" smtClean="0"/>
              <a:t>Es más un protocolo de aplicación del </a:t>
            </a:r>
            <a:r>
              <a:rPr lang="es-ES" b="1" dirty="0" smtClean="0"/>
              <a:t>CDWA </a:t>
            </a:r>
            <a:r>
              <a:rPr lang="es-ES" dirty="0" smtClean="0"/>
              <a:t>y </a:t>
            </a:r>
            <a:r>
              <a:rPr lang="es-ES" b="1" dirty="0" smtClean="0"/>
              <a:t>VRA </a:t>
            </a:r>
            <a:r>
              <a:rPr lang="es-ES" b="1" dirty="0" err="1" smtClean="0"/>
              <a:t>Core</a:t>
            </a:r>
            <a:r>
              <a:rPr lang="es-ES" b="1" dirty="0" smtClean="0"/>
              <a:t> 4.0 </a:t>
            </a:r>
            <a:r>
              <a:rPr lang="es-ES" dirty="0" smtClean="0"/>
              <a:t>que un sistema de catalogación independiente.</a:t>
            </a:r>
          </a:p>
          <a:p>
            <a:r>
              <a:rPr lang="es-ES" dirty="0" smtClean="0"/>
              <a:t>Objetivo principal: Arte y Arquitectura (pinturas, escultura, grabados, manuscritos, etc.), pero también cubre otros tipos de trabajos culturales, como sitios arqueológicos, objetos funcionales, etc.</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¿Cuál usar?</a:t>
            </a:r>
            <a:endParaRPr lang="es-ES" dirty="0"/>
          </a:p>
        </p:txBody>
      </p:sp>
      <p:sp>
        <p:nvSpPr>
          <p:cNvPr id="3" name="2 Marcador de contenido"/>
          <p:cNvSpPr>
            <a:spLocks noGrp="1"/>
          </p:cNvSpPr>
          <p:nvPr>
            <p:ph sz="quarter" idx="1"/>
          </p:nvPr>
        </p:nvSpPr>
        <p:spPr/>
        <p:txBody>
          <a:bodyPr/>
          <a:lstStyle/>
          <a:p>
            <a:pPr algn="just"/>
            <a:r>
              <a:rPr lang="es-ES" dirty="0" smtClean="0"/>
              <a:t>Depende del proyecto concreto al que se aplique.</a:t>
            </a:r>
          </a:p>
          <a:p>
            <a:pPr algn="just"/>
            <a:r>
              <a:rPr lang="es-ES" dirty="0" smtClean="0"/>
              <a:t>Existen formas (automáticas) de mapear entre los diversos sistemas de catalogación… y que mantienen “casi” el 100% de la información. Semiautomáticas para que sea el 100%.</a:t>
            </a:r>
          </a:p>
          <a:p>
            <a:pPr algn="just"/>
            <a:r>
              <a:rPr lang="es-ES" dirty="0" smtClean="0"/>
              <a:t>Esencial: decidir entre ambos principios: </a:t>
            </a:r>
            <a:r>
              <a:rPr lang="es-ES" b="1" dirty="0" smtClean="0"/>
              <a:t>1-1</a:t>
            </a:r>
            <a:r>
              <a:rPr lang="es-ES" dirty="0" smtClean="0"/>
              <a:t> o </a:t>
            </a:r>
            <a:r>
              <a:rPr lang="es-ES" b="1" dirty="0" smtClean="0"/>
              <a:t>1-n</a:t>
            </a:r>
            <a:r>
              <a:rPr lang="es-ES" dirty="0" smtClean="0"/>
              <a:t>.</a:t>
            </a:r>
          </a:p>
          <a:p>
            <a:pPr algn="just"/>
            <a:r>
              <a:rPr lang="es-ES" dirty="0" smtClean="0"/>
              <a:t>El más general: </a:t>
            </a:r>
            <a:r>
              <a:rPr lang="es-ES" b="1" dirty="0" err="1" smtClean="0"/>
              <a:t>Dublin</a:t>
            </a:r>
            <a:r>
              <a:rPr lang="es-ES" b="1" dirty="0" smtClean="0"/>
              <a:t> </a:t>
            </a:r>
            <a:r>
              <a:rPr lang="es-ES" b="1" dirty="0" err="1" smtClean="0"/>
              <a:t>Core</a:t>
            </a:r>
            <a:r>
              <a:rPr lang="es-ES" dirty="0" smtClean="0"/>
              <a:t>, pero también el que precisa más adaptación inicial.</a:t>
            </a:r>
          </a:p>
          <a:p>
            <a:pPr algn="just"/>
            <a:r>
              <a:rPr lang="es-ES" b="1" dirty="0" smtClean="0"/>
              <a:t>CCO</a:t>
            </a:r>
            <a:r>
              <a:rPr lang="es-ES" dirty="0" smtClean="0"/>
              <a:t> y </a:t>
            </a:r>
            <a:r>
              <a:rPr lang="es-ES" b="1" dirty="0" smtClean="0"/>
              <a:t>CDWA</a:t>
            </a:r>
            <a:r>
              <a:rPr lang="es-ES" dirty="0" smtClean="0"/>
              <a:t> parecen los más adecuados para obras de arte.</a:t>
            </a:r>
          </a:p>
          <a:p>
            <a:pPr algn="just"/>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¿Porqué usar estándares?</a:t>
            </a:r>
            <a:endParaRPr lang="es-ES" dirty="0"/>
          </a:p>
        </p:txBody>
      </p:sp>
      <p:sp>
        <p:nvSpPr>
          <p:cNvPr id="4" name="3 Marcador de contenido"/>
          <p:cNvSpPr>
            <a:spLocks noGrp="1"/>
          </p:cNvSpPr>
          <p:nvPr>
            <p:ph sz="quarter" idx="1"/>
          </p:nvPr>
        </p:nvSpPr>
        <p:spPr/>
        <p:txBody>
          <a:bodyPr>
            <a:normAutofit lnSpcReduction="10000"/>
          </a:bodyPr>
          <a:lstStyle/>
          <a:p>
            <a:r>
              <a:rPr lang="es-ES" dirty="0" smtClean="0"/>
              <a:t>International </a:t>
            </a:r>
            <a:r>
              <a:rPr lang="es-ES" dirty="0" err="1" smtClean="0"/>
              <a:t>Organization</a:t>
            </a:r>
            <a:r>
              <a:rPr lang="es-ES" dirty="0" smtClean="0"/>
              <a:t> </a:t>
            </a:r>
            <a:r>
              <a:rPr lang="es-ES" dirty="0" err="1" smtClean="0"/>
              <a:t>for</a:t>
            </a:r>
            <a:r>
              <a:rPr lang="es-ES" dirty="0" smtClean="0"/>
              <a:t> </a:t>
            </a:r>
            <a:r>
              <a:rPr lang="es-ES" dirty="0" err="1" smtClean="0"/>
              <a:t>Standardization</a:t>
            </a:r>
            <a:r>
              <a:rPr lang="es-ES" dirty="0" smtClean="0"/>
              <a:t> (ISO)</a:t>
            </a:r>
          </a:p>
          <a:p>
            <a:pPr marL="547688" lvl="1" indent="-6350">
              <a:buNone/>
            </a:pPr>
            <a:r>
              <a:rPr lang="es-ES" i="1" dirty="0" smtClean="0"/>
              <a:t>“Un conjunto de reglas, condiciones o requerimientos en relación a definiciones de términos, clasificación de componentes, especificación de materiales, operaciones o componentes, o métodos de medida cualitativos y cuantitativos en la descripción de productos, sistemas, servicios o prácticas"</a:t>
            </a:r>
          </a:p>
          <a:p>
            <a:r>
              <a:rPr lang="es-ES" dirty="0" smtClean="0"/>
              <a:t>La nueva era de la información exige estándares:</a:t>
            </a:r>
          </a:p>
          <a:p>
            <a:pPr lvl="1"/>
            <a:r>
              <a:rPr lang="es-ES" dirty="0" smtClean="0"/>
              <a:t>Equivalencia: anchos de carretera / raíles.</a:t>
            </a:r>
          </a:p>
          <a:p>
            <a:pPr lvl="1"/>
            <a:r>
              <a:rPr lang="es-ES" dirty="0" smtClean="0"/>
              <a:t>Independencia entre datos y visualización.</a:t>
            </a:r>
          </a:p>
          <a:p>
            <a:pPr lvl="1"/>
            <a:r>
              <a:rPr lang="es-ES" dirty="0" smtClean="0"/>
              <a:t>Continua actualización de los sistemas.</a:t>
            </a:r>
          </a:p>
          <a:p>
            <a:pPr lvl="1"/>
            <a:r>
              <a:rPr lang="es-ES" dirty="0" smtClean="0"/>
              <a:t>Intercambio de información.</a:t>
            </a:r>
          </a:p>
          <a:p>
            <a:pPr lvl="1"/>
            <a:endParaRPr lang="es-E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Una solución: los Metadatos</a:t>
            </a:r>
            <a:endParaRPr lang="es-ES" dirty="0"/>
          </a:p>
        </p:txBody>
      </p:sp>
      <p:sp>
        <p:nvSpPr>
          <p:cNvPr id="3" name="2 Marcador de contenido"/>
          <p:cNvSpPr>
            <a:spLocks noGrp="1"/>
          </p:cNvSpPr>
          <p:nvPr>
            <p:ph sz="quarter" idx="1"/>
          </p:nvPr>
        </p:nvSpPr>
        <p:spPr/>
        <p:txBody>
          <a:bodyPr>
            <a:normAutofit/>
          </a:bodyPr>
          <a:lstStyle/>
          <a:p>
            <a:r>
              <a:rPr lang="es-ES" dirty="0" smtClean="0"/>
              <a:t>Metadato: “</a:t>
            </a:r>
            <a:r>
              <a:rPr lang="es-ES" i="1" dirty="0" smtClean="0"/>
              <a:t>dato estructurado acerca de otro dato</a:t>
            </a:r>
            <a:r>
              <a:rPr lang="es-ES" dirty="0" smtClean="0"/>
              <a:t>”.</a:t>
            </a:r>
          </a:p>
          <a:p>
            <a:r>
              <a:rPr lang="es-ES" dirty="0" smtClean="0"/>
              <a:t>Los metadatos es información descriptiva acerca de un objeto o recurso (ya sea físico, o electrónico). </a:t>
            </a:r>
          </a:p>
          <a:p>
            <a:r>
              <a:rPr lang="es-ES" dirty="0" smtClean="0"/>
              <a:t>No es un concepto totalmente nuevo. Habitual en cualquier colección organizada de información.</a:t>
            </a:r>
          </a:p>
          <a:p>
            <a:r>
              <a:rPr lang="es-ES" dirty="0" smtClean="0"/>
              <a:t>Por ejemplo: las fichas del catálogo de una biblioteca.</a:t>
            </a:r>
          </a:p>
          <a:p>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Dublin</a:t>
            </a:r>
            <a:r>
              <a:rPr lang="es-ES" dirty="0" smtClean="0"/>
              <a:t> </a:t>
            </a:r>
            <a:r>
              <a:rPr lang="es-ES" dirty="0" err="1" smtClean="0"/>
              <a:t>Core</a:t>
            </a:r>
            <a:endParaRPr lang="es-ES" dirty="0"/>
          </a:p>
        </p:txBody>
      </p:sp>
      <p:sp>
        <p:nvSpPr>
          <p:cNvPr id="3" name="2 Marcador de contenido"/>
          <p:cNvSpPr>
            <a:spLocks noGrp="1"/>
          </p:cNvSpPr>
          <p:nvPr>
            <p:ph sz="quarter" idx="1"/>
          </p:nvPr>
        </p:nvSpPr>
        <p:spPr/>
        <p:txBody>
          <a:bodyPr>
            <a:normAutofit fontScale="92500"/>
          </a:bodyPr>
          <a:lstStyle/>
          <a:p>
            <a:r>
              <a:rPr lang="es-ES" b="1" dirty="0" err="1" smtClean="0"/>
              <a:t>Dublin</a:t>
            </a:r>
            <a:r>
              <a:rPr lang="es-ES" b="1" dirty="0" smtClean="0"/>
              <a:t> </a:t>
            </a:r>
            <a:r>
              <a:rPr lang="es-ES" b="1" dirty="0" err="1" smtClean="0"/>
              <a:t>Core</a:t>
            </a:r>
            <a:r>
              <a:rPr lang="es-ES" b="1" dirty="0" smtClean="0"/>
              <a:t> </a:t>
            </a:r>
            <a:r>
              <a:rPr lang="es-ES" b="1" dirty="0" err="1" smtClean="0"/>
              <a:t>Metadata</a:t>
            </a:r>
            <a:r>
              <a:rPr lang="es-ES" b="1" dirty="0" smtClean="0"/>
              <a:t> </a:t>
            </a:r>
            <a:r>
              <a:rPr lang="es-ES" b="1" dirty="0" err="1" smtClean="0"/>
              <a:t>Initiative</a:t>
            </a:r>
            <a:r>
              <a:rPr lang="es-ES" b="1" dirty="0" smtClean="0"/>
              <a:t> </a:t>
            </a:r>
            <a:r>
              <a:rPr lang="es-ES" dirty="0" smtClean="0"/>
              <a:t>(DCMI) proporciona un conjunto de estándares sencillos para la búsqueda, intercambio y manejo de la información.</a:t>
            </a:r>
          </a:p>
          <a:p>
            <a:r>
              <a:rPr lang="es-ES" dirty="0" smtClean="0"/>
              <a:t>Dos versiones: </a:t>
            </a:r>
          </a:p>
          <a:p>
            <a:pPr lvl="1"/>
            <a:r>
              <a:rPr lang="es-ES" dirty="0" smtClean="0"/>
              <a:t>Simplificado</a:t>
            </a:r>
          </a:p>
          <a:p>
            <a:pPr lvl="1"/>
            <a:r>
              <a:rPr lang="es-ES" dirty="0" smtClean="0"/>
              <a:t>Extendido</a:t>
            </a:r>
          </a:p>
          <a:p>
            <a:r>
              <a:rPr lang="es-ES" dirty="0" smtClean="0"/>
              <a:t>Simplificado: sistema de </a:t>
            </a:r>
            <a:r>
              <a:rPr lang="es-ES" b="1" dirty="0" smtClean="0"/>
              <a:t>15 definiciones semánticas descriptivas</a:t>
            </a:r>
            <a:r>
              <a:rPr lang="es-ES" dirty="0" smtClean="0"/>
              <a:t>:</a:t>
            </a:r>
          </a:p>
          <a:p>
            <a:pPr lvl="1"/>
            <a:r>
              <a:rPr lang="es-ES" sz="2300" dirty="0" smtClean="0"/>
              <a:t>Son opcionales.</a:t>
            </a:r>
          </a:p>
          <a:p>
            <a:pPr lvl="1"/>
            <a:r>
              <a:rPr lang="es-ES" sz="2300" dirty="0" smtClean="0"/>
              <a:t>Se pueden repetir.</a:t>
            </a:r>
          </a:p>
          <a:p>
            <a:pPr lvl="1"/>
            <a:r>
              <a:rPr lang="es-ES" sz="2300" dirty="0" smtClean="0"/>
              <a:t>Pueden aparecer en cualquier orden.</a:t>
            </a:r>
          </a:p>
          <a:p>
            <a:pPr lvl="1"/>
            <a:endParaRPr lang="es-ES" dirty="0" smtClean="0"/>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Dublin</a:t>
            </a:r>
            <a:r>
              <a:rPr lang="es-ES" dirty="0" smtClean="0"/>
              <a:t> </a:t>
            </a:r>
            <a:r>
              <a:rPr lang="es-ES" dirty="0" err="1" smtClean="0"/>
              <a:t>Core</a:t>
            </a:r>
            <a:r>
              <a:rPr lang="es-ES" dirty="0" smtClean="0"/>
              <a:t> Simplificado</a:t>
            </a:r>
            <a:endParaRPr lang="es-ES" dirty="0"/>
          </a:p>
        </p:txBody>
      </p:sp>
      <p:graphicFrame>
        <p:nvGraphicFramePr>
          <p:cNvPr id="4" name="3 Tabla"/>
          <p:cNvGraphicFramePr>
            <a:graphicFrameLocks noGrp="1"/>
          </p:cNvGraphicFramePr>
          <p:nvPr/>
        </p:nvGraphicFramePr>
        <p:xfrm>
          <a:off x="1214415" y="1720799"/>
          <a:ext cx="6786608" cy="3444938"/>
        </p:xfrm>
        <a:graphic>
          <a:graphicData uri="http://schemas.openxmlformats.org/drawingml/2006/table">
            <a:tbl>
              <a:tblPr/>
              <a:tblGrid>
                <a:gridCol w="2299881"/>
                <a:gridCol w="2135603"/>
                <a:gridCol w="2351124"/>
              </a:tblGrid>
              <a:tr h="400694">
                <a:tc>
                  <a:txBody>
                    <a:bodyPr/>
                    <a:lstStyle/>
                    <a:p>
                      <a:pPr marL="457200" algn="just">
                        <a:lnSpc>
                          <a:spcPct val="105000"/>
                        </a:lnSpc>
                        <a:spcAft>
                          <a:spcPts val="0"/>
                        </a:spcAft>
                      </a:pPr>
                      <a:r>
                        <a:rPr lang="es-ES" sz="2000" b="1" dirty="0">
                          <a:solidFill>
                            <a:srgbClr val="FFFFFF"/>
                          </a:solidFill>
                          <a:latin typeface="Cambria"/>
                          <a:ea typeface="Times New Roman"/>
                          <a:cs typeface="Times New Roman"/>
                        </a:rPr>
                        <a:t>Contenido</a:t>
                      </a:r>
                      <a:endParaRPr lang="es-ES" sz="2000" dirty="0">
                        <a:latin typeface="Cambria"/>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457200" algn="just">
                        <a:lnSpc>
                          <a:spcPct val="105000"/>
                        </a:lnSpc>
                        <a:spcAft>
                          <a:spcPts val="0"/>
                        </a:spcAft>
                      </a:pPr>
                      <a:r>
                        <a:rPr lang="es-ES" sz="2000" b="1">
                          <a:solidFill>
                            <a:srgbClr val="FFFFFF"/>
                          </a:solidFill>
                          <a:latin typeface="Cambria"/>
                          <a:ea typeface="Times New Roman"/>
                          <a:cs typeface="Times New Roman"/>
                        </a:rPr>
                        <a:t>Propiedad Intelectual</a:t>
                      </a:r>
                      <a:endParaRPr lang="es-ES" sz="2000">
                        <a:latin typeface="Cambria"/>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457200" algn="just">
                        <a:lnSpc>
                          <a:spcPct val="105000"/>
                        </a:lnSpc>
                        <a:spcAft>
                          <a:spcPts val="0"/>
                        </a:spcAft>
                      </a:pPr>
                      <a:r>
                        <a:rPr lang="es-ES" sz="2000" b="1">
                          <a:solidFill>
                            <a:srgbClr val="FFFFFF"/>
                          </a:solidFill>
                          <a:latin typeface="Cambria"/>
                          <a:ea typeface="Times New Roman"/>
                          <a:cs typeface="Times New Roman"/>
                        </a:rPr>
                        <a:t>Instanciación</a:t>
                      </a:r>
                      <a:endParaRPr lang="es-ES" sz="2000">
                        <a:latin typeface="Cambria"/>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r>
              <a:tr h="400694">
                <a:tc>
                  <a:txBody>
                    <a:bodyPr/>
                    <a:lstStyle/>
                    <a:p>
                      <a:pPr marL="457200">
                        <a:lnSpc>
                          <a:spcPct val="105000"/>
                        </a:lnSpc>
                        <a:spcAft>
                          <a:spcPts val="0"/>
                        </a:spcAft>
                      </a:pPr>
                      <a:r>
                        <a:rPr lang="es-ES" sz="2000" dirty="0" err="1">
                          <a:latin typeface="Cambria"/>
                          <a:ea typeface="Times New Roman"/>
                          <a:cs typeface="Times New Roman"/>
                        </a:rPr>
                        <a:t>Title</a:t>
                      </a:r>
                      <a:endParaRPr lang="es-ES" sz="2000" dirty="0">
                        <a:latin typeface="Cambria"/>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r>
                        <a:rPr lang="es-ES" sz="2000">
                          <a:latin typeface="Cambria"/>
                          <a:ea typeface="Times New Roman"/>
                          <a:cs typeface="Times New Roman"/>
                        </a:rPr>
                        <a:t>Creator</a:t>
                      </a: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r>
                        <a:rPr lang="es-ES" sz="2000">
                          <a:latin typeface="Cambria"/>
                          <a:ea typeface="Times New Roman"/>
                          <a:cs typeface="Times New Roman"/>
                        </a:rPr>
                        <a:t>Date</a:t>
                      </a: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400694">
                <a:tc>
                  <a:txBody>
                    <a:bodyPr/>
                    <a:lstStyle/>
                    <a:p>
                      <a:pPr marL="457200" algn="just">
                        <a:lnSpc>
                          <a:spcPct val="105000"/>
                        </a:lnSpc>
                        <a:spcAft>
                          <a:spcPts val="0"/>
                        </a:spcAft>
                      </a:pPr>
                      <a:r>
                        <a:rPr lang="es-ES" sz="2000" dirty="0" err="1">
                          <a:latin typeface="Cambria"/>
                          <a:ea typeface="Times New Roman"/>
                          <a:cs typeface="Times New Roman"/>
                        </a:rPr>
                        <a:t>Subject</a:t>
                      </a:r>
                      <a:endParaRPr lang="es-ES" sz="2000" dirty="0">
                        <a:latin typeface="Cambria"/>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457200" algn="just">
                        <a:lnSpc>
                          <a:spcPct val="105000"/>
                        </a:lnSpc>
                        <a:spcAft>
                          <a:spcPts val="0"/>
                        </a:spcAft>
                      </a:pPr>
                      <a:r>
                        <a:rPr lang="es-ES" sz="2000">
                          <a:latin typeface="Cambria"/>
                          <a:ea typeface="Times New Roman"/>
                          <a:cs typeface="Times New Roman"/>
                        </a:rPr>
                        <a:t>Publisher</a:t>
                      </a: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457200" algn="just">
                        <a:lnSpc>
                          <a:spcPct val="105000"/>
                        </a:lnSpc>
                        <a:spcAft>
                          <a:spcPts val="0"/>
                        </a:spcAft>
                      </a:pPr>
                      <a:r>
                        <a:rPr lang="es-ES" sz="2000">
                          <a:latin typeface="Cambria"/>
                          <a:ea typeface="Times New Roman"/>
                          <a:cs typeface="Times New Roman"/>
                        </a:rPr>
                        <a:t>Type</a:t>
                      </a: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400694">
                <a:tc>
                  <a:txBody>
                    <a:bodyPr/>
                    <a:lstStyle/>
                    <a:p>
                      <a:pPr marL="457200" algn="just">
                        <a:lnSpc>
                          <a:spcPct val="105000"/>
                        </a:lnSpc>
                        <a:spcAft>
                          <a:spcPts val="0"/>
                        </a:spcAft>
                      </a:pPr>
                      <a:r>
                        <a:rPr lang="es-ES" sz="2000" dirty="0" err="1">
                          <a:latin typeface="Cambria"/>
                          <a:ea typeface="Times New Roman"/>
                          <a:cs typeface="Times New Roman"/>
                        </a:rPr>
                        <a:t>Description</a:t>
                      </a:r>
                      <a:endParaRPr lang="es-ES" sz="2000" dirty="0">
                        <a:latin typeface="Cambria"/>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r>
                        <a:rPr lang="es-ES" sz="2000">
                          <a:latin typeface="Cambria"/>
                          <a:ea typeface="Times New Roman"/>
                          <a:cs typeface="Times New Roman"/>
                        </a:rPr>
                        <a:t>Contributor</a:t>
                      </a: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r>
                        <a:rPr lang="es-ES" sz="2000">
                          <a:latin typeface="Cambria"/>
                          <a:ea typeface="Times New Roman"/>
                          <a:cs typeface="Times New Roman"/>
                        </a:rPr>
                        <a:t>Format</a:t>
                      </a: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400694">
                <a:tc>
                  <a:txBody>
                    <a:bodyPr/>
                    <a:lstStyle/>
                    <a:p>
                      <a:pPr marL="457200" algn="just">
                        <a:lnSpc>
                          <a:spcPct val="105000"/>
                        </a:lnSpc>
                        <a:spcAft>
                          <a:spcPts val="0"/>
                        </a:spcAft>
                      </a:pPr>
                      <a:r>
                        <a:rPr lang="es-ES" sz="2000" dirty="0" err="1">
                          <a:latin typeface="Cambria"/>
                          <a:ea typeface="Times New Roman"/>
                          <a:cs typeface="Times New Roman"/>
                        </a:rPr>
                        <a:t>Source</a:t>
                      </a:r>
                      <a:endParaRPr lang="es-ES" sz="2000" dirty="0">
                        <a:latin typeface="Cambria"/>
                        <a:ea typeface="Times New Roman"/>
                        <a:cs typeface="Times New Roman"/>
                      </a:endParaRP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457200" algn="just">
                        <a:lnSpc>
                          <a:spcPct val="105000"/>
                        </a:lnSpc>
                        <a:spcAft>
                          <a:spcPts val="0"/>
                        </a:spcAft>
                      </a:pPr>
                      <a:r>
                        <a:rPr lang="es-ES" sz="2000" dirty="0" err="1">
                          <a:latin typeface="Cambria"/>
                          <a:ea typeface="Times New Roman"/>
                          <a:cs typeface="Times New Roman"/>
                        </a:rPr>
                        <a:t>Rights</a:t>
                      </a:r>
                      <a:endParaRPr lang="es-ES" sz="2000" dirty="0">
                        <a:latin typeface="Cambria"/>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457200" algn="just">
                        <a:lnSpc>
                          <a:spcPct val="105000"/>
                        </a:lnSpc>
                        <a:spcAft>
                          <a:spcPts val="0"/>
                        </a:spcAft>
                      </a:pPr>
                      <a:r>
                        <a:rPr lang="es-ES" sz="2000">
                          <a:latin typeface="Cambria"/>
                          <a:ea typeface="Times New Roman"/>
                          <a:cs typeface="Times New Roman"/>
                        </a:rPr>
                        <a:t>Identifier</a:t>
                      </a: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400694">
                <a:tc>
                  <a:txBody>
                    <a:bodyPr/>
                    <a:lstStyle/>
                    <a:p>
                      <a:pPr marL="457200" algn="just">
                        <a:lnSpc>
                          <a:spcPct val="105000"/>
                        </a:lnSpc>
                        <a:spcAft>
                          <a:spcPts val="0"/>
                        </a:spcAft>
                      </a:pPr>
                      <a:r>
                        <a:rPr lang="es-ES" sz="2000">
                          <a:latin typeface="Cambria"/>
                          <a:ea typeface="Times New Roman"/>
                          <a:cs typeface="Times New Roman"/>
                        </a:rPr>
                        <a:t>Language</a:t>
                      </a: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endParaRPr lang="es-ES" sz="2000" dirty="0">
                        <a:latin typeface="Cambria"/>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endParaRPr lang="es-ES" sz="2000">
                        <a:latin typeface="Cambria"/>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400694">
                <a:tc>
                  <a:txBody>
                    <a:bodyPr/>
                    <a:lstStyle/>
                    <a:p>
                      <a:pPr marL="457200" algn="just">
                        <a:lnSpc>
                          <a:spcPct val="105000"/>
                        </a:lnSpc>
                        <a:spcAft>
                          <a:spcPts val="0"/>
                        </a:spcAft>
                      </a:pPr>
                      <a:r>
                        <a:rPr lang="es-ES" sz="2000">
                          <a:latin typeface="Cambria"/>
                          <a:ea typeface="Times New Roman"/>
                          <a:cs typeface="Times New Roman"/>
                        </a:rPr>
                        <a:t>Relation</a:t>
                      </a: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457200" algn="just">
                        <a:lnSpc>
                          <a:spcPct val="105000"/>
                        </a:lnSpc>
                        <a:spcAft>
                          <a:spcPts val="0"/>
                        </a:spcAft>
                      </a:pPr>
                      <a:endParaRPr lang="es-ES" sz="2000" dirty="0">
                        <a:latin typeface="Cambria"/>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457200" algn="just">
                        <a:lnSpc>
                          <a:spcPct val="105000"/>
                        </a:lnSpc>
                        <a:spcAft>
                          <a:spcPts val="0"/>
                        </a:spcAft>
                      </a:pPr>
                      <a:endParaRPr lang="es-ES" sz="2000">
                        <a:latin typeface="Cambria"/>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400694">
                <a:tc>
                  <a:txBody>
                    <a:bodyPr/>
                    <a:lstStyle/>
                    <a:p>
                      <a:pPr marL="457200" algn="just">
                        <a:lnSpc>
                          <a:spcPct val="105000"/>
                        </a:lnSpc>
                        <a:spcAft>
                          <a:spcPts val="0"/>
                        </a:spcAft>
                      </a:pPr>
                      <a:r>
                        <a:rPr lang="es-ES" sz="2000">
                          <a:latin typeface="Cambria"/>
                          <a:ea typeface="Times New Roman"/>
                          <a:cs typeface="Times New Roman"/>
                        </a:rPr>
                        <a:t>Coverage</a:t>
                      </a:r>
                    </a:p>
                  </a:txBody>
                  <a:tcPr marL="68580" marR="68580"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endParaRPr lang="es-ES" sz="2000" dirty="0">
                        <a:latin typeface="Cambria"/>
                        <a:ea typeface="Times New Roman"/>
                        <a:cs typeface="Times New Roman"/>
                      </a:endParaRPr>
                    </a:p>
                  </a:txBody>
                  <a:tcPr marL="68580" marR="68580"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457200" algn="just">
                        <a:lnSpc>
                          <a:spcPct val="105000"/>
                        </a:lnSpc>
                        <a:spcAft>
                          <a:spcPts val="0"/>
                        </a:spcAft>
                      </a:pPr>
                      <a:endParaRPr lang="es-ES" sz="2000" dirty="0">
                        <a:latin typeface="Cambria"/>
                        <a:ea typeface="Times New Roman"/>
                        <a:cs typeface="Times New Roman"/>
                      </a:endParaRPr>
                    </a:p>
                  </a:txBody>
                  <a:tcPr marL="68580" marR="68580"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Principio Uno-a-Uno</a:t>
            </a:r>
            <a:endParaRPr lang="es-ES" dirty="0"/>
          </a:p>
        </p:txBody>
      </p:sp>
      <p:sp>
        <p:nvSpPr>
          <p:cNvPr id="3" name="2 Marcador de contenido"/>
          <p:cNvSpPr>
            <a:spLocks noGrp="1"/>
          </p:cNvSpPr>
          <p:nvPr>
            <p:ph sz="quarter" idx="1"/>
          </p:nvPr>
        </p:nvSpPr>
        <p:spPr/>
        <p:txBody>
          <a:bodyPr>
            <a:normAutofit/>
          </a:bodyPr>
          <a:lstStyle/>
          <a:p>
            <a:r>
              <a:rPr lang="es-ES" dirty="0" smtClean="0"/>
              <a:t>Se debe tener en cuenta que el </a:t>
            </a:r>
            <a:r>
              <a:rPr lang="es-ES" dirty="0" err="1" smtClean="0"/>
              <a:t>Dublin</a:t>
            </a:r>
            <a:r>
              <a:rPr lang="es-ES" dirty="0" smtClean="0"/>
              <a:t> </a:t>
            </a:r>
            <a:r>
              <a:rPr lang="es-ES" dirty="0" err="1" smtClean="0"/>
              <a:t>Core</a:t>
            </a:r>
            <a:r>
              <a:rPr lang="es-ES" dirty="0" smtClean="0"/>
              <a:t> sigue el </a:t>
            </a:r>
            <a:r>
              <a:rPr lang="es-ES" b="1" dirty="0" smtClean="0"/>
              <a:t>Principio de Uno-a-Uno</a:t>
            </a:r>
            <a:r>
              <a:rPr lang="es-ES" dirty="0" smtClean="0"/>
              <a:t>: </a:t>
            </a:r>
          </a:p>
          <a:p>
            <a:pPr>
              <a:buNone/>
            </a:pPr>
            <a:endParaRPr lang="es-ES" dirty="0" smtClean="0"/>
          </a:p>
          <a:p>
            <a:pPr marL="541338" lvl="2" indent="269875" algn="just">
              <a:buNone/>
            </a:pPr>
            <a:r>
              <a:rPr lang="es-ES" i="1" dirty="0" smtClean="0"/>
              <a:t>En general, los metadatos de </a:t>
            </a:r>
            <a:r>
              <a:rPr lang="es-ES" i="1" dirty="0" err="1" smtClean="0"/>
              <a:t>Dublin</a:t>
            </a:r>
            <a:r>
              <a:rPr lang="es-ES" i="1" dirty="0" smtClean="0"/>
              <a:t> </a:t>
            </a:r>
            <a:r>
              <a:rPr lang="es-ES" i="1" dirty="0" err="1" smtClean="0"/>
              <a:t>Core</a:t>
            </a:r>
            <a:r>
              <a:rPr lang="es-ES" i="1" dirty="0" smtClean="0"/>
              <a:t> describen una manifestación o versión del recurso, más que una identificación de los recursos entre sí. Por ejemplo, una imagen JPEG del cuadro de la Mona Lisa tiene mucho que ver con la pintura original, pero no “es” la pintura original. En este sentido, la imagen digital debe ser descrita en sí misma, haciendo uso del creador de la imagen digital (el fotógrafo) como </a:t>
            </a:r>
            <a:r>
              <a:rPr lang="es-ES" i="1" dirty="0" err="1" smtClean="0"/>
              <a:t>Creator</a:t>
            </a:r>
            <a:r>
              <a:rPr lang="es-ES" i="1" dirty="0" smtClean="0"/>
              <a:t> o </a:t>
            </a:r>
            <a:r>
              <a:rPr lang="es-ES" i="1" dirty="0" err="1" smtClean="0"/>
              <a:t>Contributor</a:t>
            </a:r>
            <a:r>
              <a:rPr lang="es-ES" i="1" dirty="0" smtClean="0"/>
              <a:t>, más que al propio Leonardo. En ese sentido, se genera una relación entre el original y la reproducción digital haciendo uso del metadato adecuado.</a:t>
            </a:r>
            <a:endParaRPr lang="es-ES" dirty="0" smtClean="0"/>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CDWA </a:t>
            </a:r>
            <a:r>
              <a:rPr lang="es-ES" sz="2700" dirty="0" smtClean="0"/>
              <a:t>(</a:t>
            </a:r>
            <a:r>
              <a:rPr lang="es-ES" sz="2700" dirty="0" err="1" smtClean="0"/>
              <a:t>Categories</a:t>
            </a:r>
            <a:r>
              <a:rPr lang="es-ES" sz="2700" dirty="0" smtClean="0"/>
              <a:t> </a:t>
            </a:r>
            <a:r>
              <a:rPr lang="es-ES" sz="2700" dirty="0" err="1" smtClean="0"/>
              <a:t>for</a:t>
            </a:r>
            <a:r>
              <a:rPr lang="es-ES" sz="2700" dirty="0" smtClean="0"/>
              <a:t> </a:t>
            </a:r>
            <a:r>
              <a:rPr lang="es-ES" sz="2700" dirty="0" err="1" smtClean="0"/>
              <a:t>the</a:t>
            </a:r>
            <a:r>
              <a:rPr lang="es-ES" sz="2700" dirty="0" smtClean="0"/>
              <a:t> </a:t>
            </a:r>
            <a:r>
              <a:rPr lang="es-ES" sz="2700" dirty="0" err="1" smtClean="0"/>
              <a:t>Description</a:t>
            </a:r>
            <a:r>
              <a:rPr lang="es-ES" sz="2700" dirty="0" smtClean="0"/>
              <a:t> of Works of Art)</a:t>
            </a:r>
            <a:endParaRPr lang="es-ES" dirty="0"/>
          </a:p>
        </p:txBody>
      </p:sp>
      <p:sp>
        <p:nvSpPr>
          <p:cNvPr id="3" name="2 Marcador de contenido"/>
          <p:cNvSpPr>
            <a:spLocks noGrp="1"/>
          </p:cNvSpPr>
          <p:nvPr>
            <p:ph sz="quarter" idx="1"/>
          </p:nvPr>
        </p:nvSpPr>
        <p:spPr/>
        <p:txBody>
          <a:bodyPr/>
          <a:lstStyle/>
          <a:p>
            <a:r>
              <a:rPr lang="es-ES" dirty="0" smtClean="0"/>
              <a:t>Describe el contenido de bases de datos sobre arte (obras de arte, arquitectura, grupos y colecciones de obras, etc.). </a:t>
            </a:r>
          </a:p>
          <a:p>
            <a:r>
              <a:rPr lang="es-ES" dirty="0" smtClean="0"/>
              <a:t>Incluye 532 categorías y </a:t>
            </a:r>
            <a:r>
              <a:rPr lang="es-ES" dirty="0" err="1" smtClean="0"/>
              <a:t>subcategorías</a:t>
            </a:r>
            <a:r>
              <a:rPr lang="es-ES" dirty="0" smtClean="0"/>
              <a:t>. </a:t>
            </a:r>
          </a:p>
          <a:p>
            <a:r>
              <a:rPr lang="es-ES" dirty="0" smtClean="0"/>
              <a:t>Núcleo (</a:t>
            </a:r>
            <a:r>
              <a:rPr lang="es-ES" b="1" i="1" dirty="0" err="1" smtClean="0"/>
              <a:t>core</a:t>
            </a:r>
            <a:r>
              <a:rPr lang="es-ES" dirty="0" smtClean="0"/>
              <a:t>): subconjunto que representa la información mínima necesaria para identificar y describir una obra.</a:t>
            </a:r>
          </a:p>
          <a:p>
            <a:r>
              <a:rPr lang="es-ES" dirty="0" smtClean="0"/>
              <a:t>Resultado de las tareas de catalogación del </a:t>
            </a:r>
            <a:r>
              <a:rPr lang="es-ES" b="1" dirty="0" err="1" smtClean="0"/>
              <a:t>Getty</a:t>
            </a:r>
            <a:r>
              <a:rPr lang="es-ES" b="1" dirty="0" smtClean="0"/>
              <a:t> </a:t>
            </a:r>
            <a:r>
              <a:rPr lang="es-ES" b="1" dirty="0" err="1" smtClean="0"/>
              <a:t>Institute</a:t>
            </a:r>
            <a:r>
              <a:rPr lang="es-ES" dirty="0" smtClean="0"/>
              <a:t>.</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CDWA </a:t>
            </a:r>
            <a:r>
              <a:rPr lang="es-ES" sz="2700" dirty="0" smtClean="0"/>
              <a:t>(</a:t>
            </a:r>
            <a:r>
              <a:rPr lang="es-ES" sz="2700" dirty="0" err="1" smtClean="0"/>
              <a:t>Categories</a:t>
            </a:r>
            <a:r>
              <a:rPr lang="es-ES" sz="2700" dirty="0" smtClean="0"/>
              <a:t> </a:t>
            </a:r>
            <a:r>
              <a:rPr lang="es-ES" sz="2700" dirty="0" err="1" smtClean="0"/>
              <a:t>for</a:t>
            </a:r>
            <a:r>
              <a:rPr lang="es-ES" sz="2700" dirty="0" smtClean="0"/>
              <a:t> </a:t>
            </a:r>
            <a:r>
              <a:rPr lang="es-ES" sz="2700" dirty="0" err="1" smtClean="0"/>
              <a:t>the</a:t>
            </a:r>
            <a:r>
              <a:rPr lang="es-ES" sz="2700" dirty="0" smtClean="0"/>
              <a:t> </a:t>
            </a:r>
            <a:r>
              <a:rPr lang="es-ES" sz="2700" dirty="0" err="1" smtClean="0"/>
              <a:t>Description</a:t>
            </a:r>
            <a:r>
              <a:rPr lang="es-ES" sz="2700" dirty="0" smtClean="0"/>
              <a:t> of Works of Art)</a:t>
            </a:r>
            <a:endParaRPr lang="es-ES" dirty="0"/>
          </a:p>
        </p:txBody>
      </p:sp>
      <p:sp>
        <p:nvSpPr>
          <p:cNvPr id="3" name="2 Marcador de contenido"/>
          <p:cNvSpPr>
            <a:spLocks noGrp="1"/>
          </p:cNvSpPr>
          <p:nvPr>
            <p:ph sz="quarter" idx="1"/>
          </p:nvPr>
        </p:nvSpPr>
        <p:spPr/>
        <p:txBody>
          <a:bodyPr/>
          <a:lstStyle/>
          <a:p>
            <a:r>
              <a:rPr lang="es-ES" dirty="0" smtClean="0"/>
              <a:t>Diferencias entre la información a mostrar y aquella cuyo objetivo es la extracción y análisis.</a:t>
            </a:r>
          </a:p>
          <a:p>
            <a:pPr lvl="1"/>
            <a:r>
              <a:rPr lang="es-ES" dirty="0" smtClean="0"/>
              <a:t>Mostrar: Comprensible por el ser humano y de texto libre.</a:t>
            </a:r>
          </a:p>
          <a:p>
            <a:pPr lvl="1"/>
            <a:r>
              <a:rPr lang="es-ES" dirty="0" smtClean="0"/>
              <a:t>Análisis: Orientada al procesamiento automático. (Formato restringido)</a:t>
            </a:r>
            <a:endParaRPr lang="es-ES" dirty="0"/>
          </a:p>
        </p:txBody>
      </p:sp>
      <p:pic>
        <p:nvPicPr>
          <p:cNvPr id="4" name="3 Imagen"/>
          <p:cNvPicPr/>
          <p:nvPr/>
        </p:nvPicPr>
        <p:blipFill>
          <a:blip r:embed="rId2" cstate="print"/>
          <a:srcRect/>
          <a:stretch>
            <a:fillRect/>
          </a:stretch>
        </p:blipFill>
        <p:spPr bwMode="auto">
          <a:xfrm>
            <a:off x="2428860" y="3714752"/>
            <a:ext cx="4232594" cy="271752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CDWA : Núcleo</a:t>
            </a:r>
            <a:endParaRPr lang="es-ES" dirty="0"/>
          </a:p>
        </p:txBody>
      </p:sp>
      <p:graphicFrame>
        <p:nvGraphicFramePr>
          <p:cNvPr id="5" name="4 Tabla"/>
          <p:cNvGraphicFramePr>
            <a:graphicFrameLocks noGrp="1"/>
          </p:cNvGraphicFramePr>
          <p:nvPr/>
        </p:nvGraphicFramePr>
        <p:xfrm>
          <a:off x="357158" y="1599961"/>
          <a:ext cx="8501122" cy="4831293"/>
        </p:xfrm>
        <a:graphic>
          <a:graphicData uri="http://schemas.openxmlformats.org/drawingml/2006/table">
            <a:tbl>
              <a:tblPr/>
              <a:tblGrid>
                <a:gridCol w="3470909"/>
                <a:gridCol w="2948306"/>
                <a:gridCol w="2081907"/>
              </a:tblGrid>
              <a:tr h="498760">
                <a:tc>
                  <a:txBody>
                    <a:bodyPr/>
                    <a:lstStyle/>
                    <a:p>
                      <a:pPr>
                        <a:lnSpc>
                          <a:spcPct val="105000"/>
                        </a:lnSpc>
                        <a:spcAft>
                          <a:spcPts val="1000"/>
                        </a:spcAft>
                      </a:pPr>
                      <a:r>
                        <a:rPr lang="es-ES" sz="1600" dirty="0">
                          <a:solidFill>
                            <a:srgbClr val="FFFFFF"/>
                          </a:solidFill>
                          <a:latin typeface="Cambria"/>
                          <a:ea typeface="Times New Roman"/>
                          <a:cs typeface="Times New Roman"/>
                        </a:rPr>
                        <a:t>Para Objetos, Arquitectura o grupos</a:t>
                      </a:r>
                      <a:endParaRPr lang="es-ES" sz="1600" dirty="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solidFill>
                            <a:srgbClr val="FFFFFF"/>
                          </a:solidFill>
                          <a:latin typeface="Cambria"/>
                          <a:ea typeface="Times New Roman"/>
                          <a:cs typeface="Times New Roman"/>
                        </a:rPr>
                        <a:t>Para </a:t>
                      </a:r>
                      <a:r>
                        <a:rPr lang="en-US" sz="1600" dirty="0" err="1" smtClean="0">
                          <a:solidFill>
                            <a:srgbClr val="FFFFFF"/>
                          </a:solidFill>
                          <a:latin typeface="Cambria"/>
                          <a:ea typeface="Times New Roman"/>
                          <a:cs typeface="Times New Roman"/>
                        </a:rPr>
                        <a:t>Identificación</a:t>
                      </a:r>
                      <a:r>
                        <a:rPr lang="en-US" sz="1600" dirty="0" smtClean="0">
                          <a:solidFill>
                            <a:srgbClr val="FFFFFF"/>
                          </a:solidFill>
                          <a:latin typeface="Cambria"/>
                          <a:ea typeface="Times New Roman"/>
                          <a:cs typeface="Times New Roman"/>
                        </a:rPr>
                        <a:t> de </a:t>
                      </a:r>
                      <a:r>
                        <a:rPr lang="en-US" sz="1600" dirty="0" err="1" smtClean="0">
                          <a:solidFill>
                            <a:srgbClr val="FFFFFF"/>
                          </a:solidFill>
                          <a:latin typeface="Cambria"/>
                          <a:ea typeface="Times New Roman"/>
                          <a:cs typeface="Times New Roman"/>
                        </a:rPr>
                        <a:t>Creadores</a:t>
                      </a:r>
                      <a:r>
                        <a:rPr lang="en-US" sz="1600" dirty="0" smtClean="0">
                          <a:solidFill>
                            <a:srgbClr val="FFFFFF"/>
                          </a:solidFill>
                          <a:latin typeface="Cambria"/>
                          <a:ea typeface="Times New Roman"/>
                          <a:cs typeface="Times New Roman"/>
                        </a:rPr>
                        <a:t> </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solidFill>
                            <a:srgbClr val="FFFFFF"/>
                          </a:solidFill>
                          <a:latin typeface="Cambria"/>
                          <a:ea typeface="Times New Roman"/>
                          <a:cs typeface="Times New Roman"/>
                        </a:rPr>
                        <a:t>Para </a:t>
                      </a:r>
                      <a:r>
                        <a:rPr lang="en-US" sz="1600" dirty="0" err="1" smtClean="0">
                          <a:solidFill>
                            <a:srgbClr val="FFFFFF"/>
                          </a:solidFill>
                          <a:latin typeface="Cambria"/>
                          <a:ea typeface="Times New Roman"/>
                          <a:cs typeface="Times New Roman"/>
                        </a:rPr>
                        <a:t>Conceptos</a:t>
                      </a:r>
                      <a:r>
                        <a:rPr lang="en-US" sz="1600" dirty="0" smtClean="0">
                          <a:solidFill>
                            <a:srgbClr val="FFFFFF"/>
                          </a:solidFill>
                          <a:latin typeface="Cambria"/>
                          <a:ea typeface="Times New Roman"/>
                          <a:cs typeface="Times New Roman"/>
                        </a:rPr>
                        <a:t> </a:t>
                      </a:r>
                      <a:r>
                        <a:rPr lang="en-US" sz="1600" dirty="0" err="1" smtClean="0">
                          <a:solidFill>
                            <a:srgbClr val="FFFFFF"/>
                          </a:solidFill>
                          <a:latin typeface="Cambria"/>
                          <a:ea typeface="Times New Roman"/>
                          <a:cs typeface="Times New Roman"/>
                        </a:rPr>
                        <a:t>Genéricos</a:t>
                      </a:r>
                      <a:r>
                        <a:rPr lang="en-US" sz="1600" dirty="0" smtClean="0">
                          <a:solidFill>
                            <a:srgbClr val="FFFFFF"/>
                          </a:solidFill>
                          <a:latin typeface="Cambria"/>
                          <a:ea typeface="Times New Roman"/>
                          <a:cs typeface="Times New Roman"/>
                        </a:rPr>
                        <a:t> </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1745659">
                <a:tc rowSpan="5">
                  <a:txBody>
                    <a:bodyPr/>
                    <a:lstStyle/>
                    <a:p>
                      <a:pPr>
                        <a:lnSpc>
                          <a:spcPct val="105000"/>
                        </a:lnSpc>
                        <a:spcAft>
                          <a:spcPts val="1000"/>
                        </a:spcAft>
                      </a:pPr>
                      <a:r>
                        <a:rPr lang="en-US" sz="1600" dirty="0">
                          <a:latin typeface="Cambria"/>
                          <a:ea typeface="Times New Roman"/>
                          <a:cs typeface="Times New Roman"/>
                        </a:rPr>
                        <a:t>Catalog Level</a:t>
                      </a:r>
                      <a:br>
                        <a:rPr lang="en-US" sz="1600" dirty="0">
                          <a:latin typeface="Cambria"/>
                          <a:ea typeface="Times New Roman"/>
                          <a:cs typeface="Times New Roman"/>
                        </a:rPr>
                      </a:br>
                      <a:r>
                        <a:rPr lang="en-US" sz="1600" dirty="0">
                          <a:latin typeface="Cambria"/>
                          <a:ea typeface="Times New Roman"/>
                          <a:cs typeface="Times New Roman"/>
                        </a:rPr>
                        <a:t>Object/Work Type</a:t>
                      </a:r>
                      <a:br>
                        <a:rPr lang="en-US" sz="1600" dirty="0">
                          <a:latin typeface="Cambria"/>
                          <a:ea typeface="Times New Roman"/>
                          <a:cs typeface="Times New Roman"/>
                        </a:rPr>
                      </a:br>
                      <a:r>
                        <a:rPr lang="en-US" sz="1600" dirty="0">
                          <a:latin typeface="Cambria"/>
                          <a:ea typeface="Times New Roman"/>
                          <a:cs typeface="Times New Roman"/>
                        </a:rPr>
                        <a:t>Classification Term</a:t>
                      </a:r>
                      <a:br>
                        <a:rPr lang="en-US" sz="1600" dirty="0">
                          <a:latin typeface="Cambria"/>
                          <a:ea typeface="Times New Roman"/>
                          <a:cs typeface="Times New Roman"/>
                        </a:rPr>
                      </a:br>
                      <a:r>
                        <a:rPr lang="en-US" sz="1600" dirty="0">
                          <a:latin typeface="Cambria"/>
                          <a:ea typeface="Times New Roman"/>
                          <a:cs typeface="Times New Roman"/>
                        </a:rPr>
                        <a:t>Title or Name</a:t>
                      </a:r>
                      <a:br>
                        <a:rPr lang="en-US" sz="1600" dirty="0">
                          <a:latin typeface="Cambria"/>
                          <a:ea typeface="Times New Roman"/>
                          <a:cs typeface="Times New Roman"/>
                        </a:rPr>
                      </a:br>
                      <a:r>
                        <a:rPr lang="en-US" sz="1600" dirty="0">
                          <a:latin typeface="Cambria"/>
                          <a:ea typeface="Times New Roman"/>
                          <a:cs typeface="Times New Roman"/>
                        </a:rPr>
                        <a:t>Measurements Description</a:t>
                      </a:r>
                      <a:br>
                        <a:rPr lang="en-US" sz="1600" dirty="0">
                          <a:latin typeface="Cambria"/>
                          <a:ea typeface="Times New Roman"/>
                          <a:cs typeface="Times New Roman"/>
                        </a:rPr>
                      </a:br>
                      <a:r>
                        <a:rPr lang="en-US" sz="1600" dirty="0">
                          <a:latin typeface="Cambria"/>
                          <a:ea typeface="Times New Roman"/>
                          <a:cs typeface="Times New Roman"/>
                        </a:rPr>
                        <a:t>Materials and Techniques Description</a:t>
                      </a:r>
                      <a:br>
                        <a:rPr lang="en-US" sz="1600" dirty="0">
                          <a:latin typeface="Cambria"/>
                          <a:ea typeface="Times New Roman"/>
                          <a:cs typeface="Times New Roman"/>
                        </a:rPr>
                      </a:br>
                      <a:r>
                        <a:rPr lang="en-US" sz="1600" dirty="0">
                          <a:latin typeface="Cambria"/>
                          <a:ea typeface="Times New Roman"/>
                          <a:cs typeface="Times New Roman"/>
                        </a:rPr>
                        <a:t>Creator Description </a:t>
                      </a:r>
                      <a:br>
                        <a:rPr lang="en-US" sz="1600" dirty="0">
                          <a:latin typeface="Cambria"/>
                          <a:ea typeface="Times New Roman"/>
                          <a:cs typeface="Times New Roman"/>
                        </a:rPr>
                      </a:br>
                      <a:r>
                        <a:rPr lang="en-US" sz="1600" dirty="0">
                          <a:latin typeface="Cambria"/>
                          <a:ea typeface="Times New Roman"/>
                          <a:cs typeface="Times New Roman"/>
                        </a:rPr>
                        <a:t>Creator Identity </a:t>
                      </a:r>
                      <a:br>
                        <a:rPr lang="en-US" sz="1600" dirty="0">
                          <a:latin typeface="Cambria"/>
                          <a:ea typeface="Times New Roman"/>
                          <a:cs typeface="Times New Roman"/>
                        </a:rPr>
                      </a:br>
                      <a:r>
                        <a:rPr lang="en-US" sz="1600" dirty="0">
                          <a:latin typeface="Cambria"/>
                          <a:ea typeface="Times New Roman"/>
                          <a:cs typeface="Times New Roman"/>
                        </a:rPr>
                        <a:t>Creator Role </a:t>
                      </a:r>
                      <a:br>
                        <a:rPr lang="en-US" sz="1600" dirty="0">
                          <a:latin typeface="Cambria"/>
                          <a:ea typeface="Times New Roman"/>
                          <a:cs typeface="Times New Roman"/>
                        </a:rPr>
                      </a:br>
                      <a:r>
                        <a:rPr lang="en-US" sz="1600" dirty="0">
                          <a:latin typeface="Cambria"/>
                          <a:ea typeface="Times New Roman"/>
                          <a:cs typeface="Times New Roman"/>
                        </a:rPr>
                        <a:t>Creation Date </a:t>
                      </a:r>
                      <a:br>
                        <a:rPr lang="en-US" sz="1600" dirty="0">
                          <a:latin typeface="Cambria"/>
                          <a:ea typeface="Times New Roman"/>
                          <a:cs typeface="Times New Roman"/>
                        </a:rPr>
                      </a:br>
                      <a:r>
                        <a:rPr lang="en-US" sz="1600" dirty="0">
                          <a:latin typeface="Cambria"/>
                          <a:ea typeface="Times New Roman"/>
                          <a:cs typeface="Times New Roman"/>
                        </a:rPr>
                        <a:t>   Earliest Date</a:t>
                      </a:r>
                      <a:br>
                        <a:rPr lang="en-US" sz="1600" dirty="0">
                          <a:latin typeface="Cambria"/>
                          <a:ea typeface="Times New Roman"/>
                          <a:cs typeface="Times New Roman"/>
                        </a:rPr>
                      </a:br>
                      <a:r>
                        <a:rPr lang="en-US" sz="1600" dirty="0">
                          <a:latin typeface="Cambria"/>
                          <a:ea typeface="Times New Roman"/>
                          <a:cs typeface="Times New Roman"/>
                        </a:rPr>
                        <a:t>   Latest Date</a:t>
                      </a:r>
                      <a:br>
                        <a:rPr lang="en-US" sz="1600" dirty="0">
                          <a:latin typeface="Cambria"/>
                          <a:ea typeface="Times New Roman"/>
                          <a:cs typeface="Times New Roman"/>
                        </a:rPr>
                      </a:br>
                      <a:r>
                        <a:rPr lang="en-US" sz="1600" dirty="0">
                          <a:latin typeface="Cambria"/>
                          <a:ea typeface="Times New Roman"/>
                          <a:cs typeface="Times New Roman"/>
                        </a:rPr>
                        <a:t>Subject Matter Indexing Terms</a:t>
                      </a:r>
                      <a:br>
                        <a:rPr lang="en-US" sz="1600" dirty="0">
                          <a:latin typeface="Cambria"/>
                          <a:ea typeface="Times New Roman"/>
                          <a:cs typeface="Times New Roman"/>
                        </a:rPr>
                      </a:br>
                      <a:r>
                        <a:rPr lang="en-US" sz="1600" dirty="0">
                          <a:latin typeface="Cambria"/>
                          <a:ea typeface="Times New Roman"/>
                          <a:cs typeface="Times New Roman"/>
                        </a:rPr>
                        <a:t>Current Location Repository Name/Geographic Location</a:t>
                      </a:r>
                      <a:br>
                        <a:rPr lang="en-US" sz="1600" dirty="0">
                          <a:latin typeface="Cambria"/>
                          <a:ea typeface="Times New Roman"/>
                          <a:cs typeface="Times New Roman"/>
                        </a:rPr>
                      </a:br>
                      <a:r>
                        <a:rPr lang="en-US" sz="1600" dirty="0">
                          <a:latin typeface="Cambria"/>
                          <a:ea typeface="Times New Roman"/>
                          <a:cs typeface="Times New Roman"/>
                        </a:rPr>
                        <a:t>Current Repository Numbers</a:t>
                      </a:r>
                      <a:endParaRPr lang="es-ES" sz="1600" dirty="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latin typeface="Cambria"/>
                          <a:ea typeface="Times New Roman"/>
                          <a:cs typeface="Times New Roman"/>
                        </a:rPr>
                        <a:t>Name</a:t>
                      </a:r>
                      <a:br>
                        <a:rPr lang="en-US" sz="1600" dirty="0" smtClean="0">
                          <a:latin typeface="Cambria"/>
                          <a:ea typeface="Times New Roman"/>
                          <a:cs typeface="Times New Roman"/>
                        </a:rPr>
                      </a:br>
                      <a:r>
                        <a:rPr lang="en-US" sz="1600" dirty="0" smtClean="0">
                          <a:latin typeface="Cambria"/>
                          <a:ea typeface="Times New Roman"/>
                          <a:cs typeface="Times New Roman"/>
                        </a:rPr>
                        <a:t>Source </a:t>
                      </a:r>
                      <a:br>
                        <a:rPr lang="en-US" sz="1600" dirty="0" smtClean="0">
                          <a:latin typeface="Cambria"/>
                          <a:ea typeface="Times New Roman"/>
                          <a:cs typeface="Times New Roman"/>
                        </a:rPr>
                      </a:br>
                      <a:r>
                        <a:rPr lang="en-US" sz="1600" dirty="0" smtClean="0">
                          <a:latin typeface="Cambria"/>
                          <a:ea typeface="Times New Roman"/>
                          <a:cs typeface="Times New Roman"/>
                        </a:rPr>
                        <a:t>Display Biography</a:t>
                      </a:r>
                      <a:br>
                        <a:rPr lang="en-US" sz="1600" dirty="0" smtClean="0">
                          <a:latin typeface="Cambria"/>
                          <a:ea typeface="Times New Roman"/>
                          <a:cs typeface="Times New Roman"/>
                        </a:rPr>
                      </a:br>
                      <a:r>
                        <a:rPr lang="en-US" sz="1600" dirty="0" smtClean="0">
                          <a:latin typeface="Cambria"/>
                          <a:ea typeface="Times New Roman"/>
                          <a:cs typeface="Times New Roman"/>
                        </a:rPr>
                        <a:t>Birth Date</a:t>
                      </a:r>
                      <a:br>
                        <a:rPr lang="en-US" sz="1600" dirty="0" smtClean="0">
                          <a:latin typeface="Cambria"/>
                          <a:ea typeface="Times New Roman"/>
                          <a:cs typeface="Times New Roman"/>
                        </a:rPr>
                      </a:br>
                      <a:r>
                        <a:rPr lang="en-US" sz="1600" dirty="0" smtClean="0">
                          <a:latin typeface="Cambria"/>
                          <a:ea typeface="Times New Roman"/>
                          <a:cs typeface="Times New Roman"/>
                        </a:rPr>
                        <a:t>Death Date</a:t>
                      </a:r>
                      <a:br>
                        <a:rPr lang="en-US" sz="1600" dirty="0" smtClean="0">
                          <a:latin typeface="Cambria"/>
                          <a:ea typeface="Times New Roman"/>
                          <a:cs typeface="Times New Roman"/>
                        </a:rPr>
                      </a:br>
                      <a:r>
                        <a:rPr lang="en-US" sz="1600" dirty="0" smtClean="0">
                          <a:latin typeface="Cambria"/>
                          <a:ea typeface="Times New Roman"/>
                          <a:cs typeface="Times New Roman"/>
                        </a:rPr>
                        <a:t>Nationality/Culture/Race </a:t>
                      </a:r>
                      <a:br>
                        <a:rPr lang="en-US" sz="1600" dirty="0" smtClean="0">
                          <a:latin typeface="Cambria"/>
                          <a:ea typeface="Times New Roman"/>
                          <a:cs typeface="Times New Roman"/>
                        </a:rPr>
                      </a:br>
                      <a:r>
                        <a:rPr lang="en-US" sz="1600" dirty="0" smtClean="0">
                          <a:latin typeface="Cambria"/>
                          <a:ea typeface="Times New Roman"/>
                          <a:cs typeface="Times New Roman"/>
                        </a:rPr>
                        <a:t>Life Roles</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latin typeface="Cambria"/>
                          <a:ea typeface="Times New Roman"/>
                          <a:cs typeface="Times New Roman"/>
                        </a:rPr>
                        <a:t>Term</a:t>
                      </a:r>
                      <a:br>
                        <a:rPr lang="en-US" sz="1600" dirty="0" smtClean="0">
                          <a:latin typeface="Cambria"/>
                          <a:ea typeface="Times New Roman"/>
                          <a:cs typeface="Times New Roman"/>
                        </a:rPr>
                      </a:br>
                      <a:r>
                        <a:rPr lang="en-US" sz="1600" dirty="0" smtClean="0">
                          <a:latin typeface="Cambria"/>
                          <a:ea typeface="Times New Roman"/>
                          <a:cs typeface="Times New Roman"/>
                        </a:rPr>
                        <a:t>Source </a:t>
                      </a:r>
                      <a:br>
                        <a:rPr lang="en-US" sz="1600" dirty="0" smtClean="0">
                          <a:latin typeface="Cambria"/>
                          <a:ea typeface="Times New Roman"/>
                          <a:cs typeface="Times New Roman"/>
                        </a:rPr>
                      </a:br>
                      <a:r>
                        <a:rPr lang="en-US" sz="1600" dirty="0" smtClean="0">
                          <a:latin typeface="Cambria"/>
                          <a:ea typeface="Times New Roman"/>
                          <a:cs typeface="Times New Roman"/>
                        </a:rPr>
                        <a:t>Broader Context</a:t>
                      </a:r>
                      <a:br>
                        <a:rPr lang="en-US" sz="1600" dirty="0" smtClean="0">
                          <a:latin typeface="Cambria"/>
                          <a:ea typeface="Times New Roman"/>
                          <a:cs typeface="Times New Roman"/>
                        </a:rPr>
                      </a:br>
                      <a:r>
                        <a:rPr lang="en-US" sz="1600" dirty="0" smtClean="0">
                          <a:latin typeface="Cambria"/>
                          <a:ea typeface="Times New Roman"/>
                          <a:cs typeface="Times New Roman"/>
                        </a:rPr>
                        <a:t>Scope Note</a:t>
                      </a:r>
                      <a:br>
                        <a:rPr lang="en-US" sz="1600" dirty="0" smtClean="0">
                          <a:latin typeface="Cambria"/>
                          <a:ea typeface="Times New Roman"/>
                          <a:cs typeface="Times New Roman"/>
                        </a:rPr>
                      </a:br>
                      <a:r>
                        <a:rPr lang="en-US" sz="1600" dirty="0" smtClean="0">
                          <a:latin typeface="Cambria"/>
                          <a:ea typeface="Times New Roman"/>
                          <a:cs typeface="Times New Roman"/>
                        </a:rPr>
                        <a:t>Source </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r>
              <a:tr h="249380">
                <a:tc vMerge="1">
                  <a:txBody>
                    <a:bodyPr/>
                    <a:lstStyle/>
                    <a:p>
                      <a:endParaRPr lang="es-ES"/>
                    </a:p>
                  </a:txBody>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solidFill>
                            <a:srgbClr val="FFFFFF"/>
                          </a:solidFill>
                          <a:latin typeface="Cambria"/>
                          <a:ea typeface="Times New Roman"/>
                          <a:cs typeface="Times New Roman"/>
                        </a:rPr>
                        <a:t>Para </a:t>
                      </a:r>
                      <a:r>
                        <a:rPr lang="en-US" sz="1600" dirty="0" err="1" smtClean="0">
                          <a:solidFill>
                            <a:srgbClr val="FFFFFF"/>
                          </a:solidFill>
                          <a:latin typeface="Cambria"/>
                          <a:ea typeface="Times New Roman"/>
                          <a:cs typeface="Times New Roman"/>
                        </a:rPr>
                        <a:t>Lugares</a:t>
                      </a:r>
                      <a:r>
                        <a:rPr lang="en-US" sz="1600" dirty="0" smtClean="0">
                          <a:solidFill>
                            <a:srgbClr val="FFFFFF"/>
                          </a:solidFill>
                          <a:latin typeface="Cambria"/>
                          <a:ea typeface="Times New Roman"/>
                          <a:cs typeface="Times New Roman"/>
                        </a:rPr>
                        <a:t> / </a:t>
                      </a:r>
                      <a:r>
                        <a:rPr lang="en-US" sz="1600" dirty="0" err="1" smtClean="0">
                          <a:solidFill>
                            <a:srgbClr val="FFFFFF"/>
                          </a:solidFill>
                          <a:latin typeface="Cambria"/>
                          <a:ea typeface="Times New Roman"/>
                          <a:cs typeface="Times New Roman"/>
                        </a:rPr>
                        <a:t>Localizaciones</a:t>
                      </a:r>
                      <a:r>
                        <a:rPr lang="en-US" sz="1600" dirty="0" smtClean="0">
                          <a:solidFill>
                            <a:srgbClr val="FFFFFF"/>
                          </a:solidFill>
                          <a:latin typeface="Cambria"/>
                          <a:ea typeface="Times New Roman"/>
                          <a:cs typeface="Times New Roman"/>
                        </a:rPr>
                        <a:t> </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nSpc>
                          <a:spcPct val="105000"/>
                        </a:lnSpc>
                        <a:spcAft>
                          <a:spcPts val="1000"/>
                        </a:spcAft>
                      </a:pPr>
                      <a:r>
                        <a:rPr lang="en-US" sz="1600" dirty="0" smtClean="0">
                          <a:solidFill>
                            <a:srgbClr val="FFFFFF"/>
                          </a:solidFill>
                          <a:latin typeface="Cambria"/>
                          <a:ea typeface="Times New Roman"/>
                          <a:cs typeface="Times New Roman"/>
                        </a:rPr>
                        <a:t>Para </a:t>
                      </a:r>
                      <a:r>
                        <a:rPr lang="en-US" sz="1600" dirty="0" err="1" smtClean="0">
                          <a:solidFill>
                            <a:srgbClr val="FFFFFF"/>
                          </a:solidFill>
                          <a:latin typeface="Cambria"/>
                          <a:ea typeface="Times New Roman"/>
                          <a:cs typeface="Times New Roman"/>
                        </a:rPr>
                        <a:t>Temas</a:t>
                      </a:r>
                      <a:r>
                        <a:rPr lang="en-US" sz="1600" dirty="0" smtClean="0">
                          <a:solidFill>
                            <a:srgbClr val="FFFFFF"/>
                          </a:solidFill>
                          <a:latin typeface="Cambria"/>
                          <a:ea typeface="Times New Roman"/>
                          <a:cs typeface="Times New Roman"/>
                        </a:rPr>
                        <a:t> </a:t>
                      </a:r>
                      <a:endParaRPr lang="es-ES" sz="1600" dirty="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997520">
                <a:tc vMerge="1">
                  <a:txBody>
                    <a:bodyPr/>
                    <a:lstStyle/>
                    <a:p>
                      <a:endParaRPr lang="es-ES"/>
                    </a:p>
                  </a:txBody>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latin typeface="Cambria"/>
                          <a:ea typeface="Times New Roman"/>
                          <a:cs typeface="Times New Roman"/>
                        </a:rPr>
                        <a:t>Place Name</a:t>
                      </a:r>
                      <a:br>
                        <a:rPr lang="en-US" sz="1600" dirty="0" smtClean="0">
                          <a:latin typeface="Cambria"/>
                          <a:ea typeface="Times New Roman"/>
                          <a:cs typeface="Times New Roman"/>
                        </a:rPr>
                      </a:br>
                      <a:r>
                        <a:rPr lang="en-US" sz="1600" dirty="0" smtClean="0">
                          <a:latin typeface="Cambria"/>
                          <a:ea typeface="Times New Roman"/>
                          <a:cs typeface="Times New Roman"/>
                        </a:rPr>
                        <a:t>Source</a:t>
                      </a:r>
                      <a:br>
                        <a:rPr lang="en-US" sz="1600" dirty="0" smtClean="0">
                          <a:latin typeface="Cambria"/>
                          <a:ea typeface="Times New Roman"/>
                          <a:cs typeface="Times New Roman"/>
                        </a:rPr>
                      </a:br>
                      <a:r>
                        <a:rPr lang="en-US" sz="1600" dirty="0" smtClean="0">
                          <a:latin typeface="Cambria"/>
                          <a:ea typeface="Times New Roman"/>
                          <a:cs typeface="Times New Roman"/>
                        </a:rPr>
                        <a:t>Place Type</a:t>
                      </a:r>
                      <a:br>
                        <a:rPr lang="en-US" sz="1600" dirty="0" smtClean="0">
                          <a:latin typeface="Cambria"/>
                          <a:ea typeface="Times New Roman"/>
                          <a:cs typeface="Times New Roman"/>
                        </a:rPr>
                      </a:br>
                      <a:r>
                        <a:rPr lang="en-US" sz="1600" dirty="0" smtClean="0">
                          <a:latin typeface="Cambria"/>
                          <a:ea typeface="Times New Roman"/>
                          <a:cs typeface="Times New Roman"/>
                        </a:rPr>
                        <a:t>Broader Context</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c>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n-US" sz="1600" dirty="0" smtClean="0">
                          <a:latin typeface="Cambria"/>
                          <a:ea typeface="Times New Roman"/>
                          <a:cs typeface="Times New Roman"/>
                        </a:rPr>
                        <a:t>Subject Name</a:t>
                      </a:r>
                      <a:br>
                        <a:rPr lang="en-US" sz="1600" dirty="0" smtClean="0">
                          <a:latin typeface="Cambria"/>
                          <a:ea typeface="Times New Roman"/>
                          <a:cs typeface="Times New Roman"/>
                        </a:rPr>
                      </a:br>
                      <a:r>
                        <a:rPr lang="en-US" sz="1600" dirty="0" smtClean="0">
                          <a:latin typeface="Cambria"/>
                          <a:ea typeface="Times New Roman"/>
                          <a:cs typeface="Times New Roman"/>
                        </a:rPr>
                        <a:t>Source </a:t>
                      </a:r>
                      <a:br>
                        <a:rPr lang="en-US" sz="1600" dirty="0" smtClean="0">
                          <a:latin typeface="Cambria"/>
                          <a:ea typeface="Times New Roman"/>
                          <a:cs typeface="Times New Roman"/>
                        </a:rPr>
                      </a:br>
                      <a:r>
                        <a:rPr lang="en-US" sz="1600" dirty="0" smtClean="0">
                          <a:latin typeface="Cambria"/>
                          <a:ea typeface="Times New Roman"/>
                          <a:cs typeface="Times New Roman"/>
                        </a:rPr>
                        <a:t>Broader Context</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r>
              <a:tr h="351749">
                <a:tc vMerge="1">
                  <a:txBody>
                    <a:bodyPr/>
                    <a:lstStyle/>
                    <a:p>
                      <a:endParaRPr lang="es-ES"/>
                    </a:p>
                  </a:txBody>
                  <a:tcPr/>
                </a:tc>
                <a:tc gridSpan="2">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s-ES" sz="1600" dirty="0" smtClean="0">
                          <a:solidFill>
                            <a:srgbClr val="FFFFFF"/>
                          </a:solidFill>
                          <a:latin typeface="Cambria"/>
                          <a:ea typeface="Times New Roman"/>
                          <a:cs typeface="Times New Roman"/>
                        </a:rPr>
                        <a:t>Para Referencias Textuales Relacionadas </a:t>
                      </a:r>
                      <a:endParaRPr lang="es-ES" sz="1600" dirty="0" smtClean="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pPr>
                        <a:lnSpc>
                          <a:spcPct val="105000"/>
                        </a:lnSpc>
                        <a:spcAft>
                          <a:spcPts val="1000"/>
                        </a:spcAft>
                      </a:pPr>
                      <a:endParaRPr lang="es-ES" sz="1400" dirty="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871840">
                <a:tc vMerge="1">
                  <a:txBody>
                    <a:bodyPr/>
                    <a:lstStyle/>
                    <a:p>
                      <a:endParaRPr lang="es-ES"/>
                    </a:p>
                  </a:txBody>
                  <a:tcPr/>
                </a:tc>
                <a:tc gridSpan="2">
                  <a:txBody>
                    <a:bodyPr/>
                    <a:lstStyle/>
                    <a:p>
                      <a:pPr marL="0" marR="0" indent="0" algn="l" defTabSz="914400" rtl="0" eaLnBrk="1" fontAlgn="auto" latinLnBrk="0" hangingPunct="1">
                        <a:lnSpc>
                          <a:spcPct val="105000"/>
                        </a:lnSpc>
                        <a:spcBef>
                          <a:spcPts val="0"/>
                        </a:spcBef>
                        <a:spcAft>
                          <a:spcPts val="1000"/>
                        </a:spcAft>
                        <a:buClrTx/>
                        <a:buSzTx/>
                        <a:buFontTx/>
                        <a:buNone/>
                        <a:tabLst/>
                        <a:defRPr/>
                      </a:pPr>
                      <a:r>
                        <a:rPr lang="es-ES" sz="1600" dirty="0" err="1" smtClean="0">
                          <a:latin typeface="Cambria"/>
                          <a:ea typeface="Times New Roman"/>
                          <a:cs typeface="Times New Roman"/>
                        </a:rPr>
                        <a:t>Brief</a:t>
                      </a:r>
                      <a:r>
                        <a:rPr lang="es-ES" sz="1600" dirty="0" smtClean="0">
                          <a:latin typeface="Cambria"/>
                          <a:ea typeface="Times New Roman"/>
                          <a:cs typeface="Times New Roman"/>
                        </a:rPr>
                        <a:t> </a:t>
                      </a:r>
                      <a:r>
                        <a:rPr lang="es-ES" sz="1600" dirty="0" err="1" smtClean="0">
                          <a:latin typeface="Cambria"/>
                          <a:ea typeface="Times New Roman"/>
                          <a:cs typeface="Times New Roman"/>
                        </a:rPr>
                        <a:t>Citation</a:t>
                      </a:r>
                      <a:r>
                        <a:rPr lang="es-ES" sz="1600" dirty="0" smtClean="0">
                          <a:latin typeface="Cambria"/>
                          <a:ea typeface="Times New Roman"/>
                          <a:cs typeface="Times New Roman"/>
                        </a:rPr>
                        <a:t/>
                      </a:r>
                      <a:br>
                        <a:rPr lang="es-ES" sz="1600" dirty="0" smtClean="0">
                          <a:latin typeface="Cambria"/>
                          <a:ea typeface="Times New Roman"/>
                          <a:cs typeface="Times New Roman"/>
                        </a:rPr>
                      </a:br>
                      <a:r>
                        <a:rPr lang="es-ES" sz="1600" dirty="0" smtClean="0">
                          <a:latin typeface="Cambria"/>
                          <a:ea typeface="Times New Roman"/>
                          <a:cs typeface="Times New Roman"/>
                        </a:rPr>
                        <a:t>Full </a:t>
                      </a:r>
                      <a:r>
                        <a:rPr lang="es-ES" sz="1600" dirty="0" err="1" smtClean="0">
                          <a:latin typeface="Cambria"/>
                          <a:ea typeface="Times New Roman"/>
                          <a:cs typeface="Times New Roman"/>
                        </a:rPr>
                        <a:t>Citation</a:t>
                      </a:r>
                      <a:endParaRPr lang="es-ES" sz="1600" dirty="0" smtClean="0">
                        <a:latin typeface="Cambria"/>
                        <a:ea typeface="Times New Roman"/>
                        <a:cs typeface="Times New Roman"/>
                      </a:endParaRPr>
                    </a:p>
                    <a:p>
                      <a:pPr>
                        <a:lnSpc>
                          <a:spcPct val="105000"/>
                        </a:lnSpc>
                        <a:spcAft>
                          <a:spcPts val="1000"/>
                        </a:spcAft>
                      </a:pPr>
                      <a:endParaRPr lang="es-ES" sz="1600" dirty="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c hMerge="1">
                  <a:txBody>
                    <a:bodyPr/>
                    <a:lstStyle/>
                    <a:p>
                      <a:pPr>
                        <a:lnSpc>
                          <a:spcPct val="105000"/>
                        </a:lnSpc>
                        <a:spcAft>
                          <a:spcPts val="1000"/>
                        </a:spcAft>
                      </a:pPr>
                      <a:endParaRPr lang="es-ES" sz="1400" dirty="0">
                        <a:latin typeface="Cambria"/>
                        <a:ea typeface="Times New Roman"/>
                        <a:cs typeface="Times New Roman"/>
                      </a:endParaRPr>
                    </a:p>
                  </a:txBody>
                  <a:tcPr marL="68546" marR="68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4"/>
  <p:tag name="MMPROD_UIDATA" val="&lt;database version=&quot;7.0&quot;&gt;&lt;object type=&quot;1&quot; unique_id=&quot;10001&quot;&gt;&lt;object type=&quot;8&quot; unique_id=&quot;10261&quot;&gt;&lt;/object&gt;&lt;object type=&quot;2&quot; unique_id=&quot;10262&quot;&gt;&lt;object type=&quot;3&quot; unique_id=&quot;10263&quot;&gt;&lt;property id=&quot;20148&quot; value=&quot;5&quot;/&gt;&lt;property id=&quot;20300&quot; value=&quot;Slide 1 - &amp;quot;Estándares de Catalogación de Objetos Culturales&amp;quot;&quot;/&gt;&lt;property id=&quot;20307&quot; value=&quot;256&quot;/&gt;&lt;/object&gt;&lt;object type=&quot;3&quot; unique_id=&quot;10264&quot;&gt;&lt;property id=&quot;20148&quot; value=&quot;5&quot;/&gt;&lt;property id=&quot;20300&quot; value=&quot;Slide 2 - &amp;quot;¿Porqué usar estándares?&amp;quot;&quot;/&gt;&lt;property id=&quot;20307&quot; value=&quot;257&quot;/&gt;&lt;/object&gt;&lt;object type=&quot;3&quot; unique_id=&quot;10265&quot;&gt;&lt;property id=&quot;20148&quot; value=&quot;5&quot;/&gt;&lt;property id=&quot;20300&quot; value=&quot;Slide 3 - &amp;quot;Una solución: los Metadatos&amp;quot;&quot;/&gt;&lt;property id=&quot;20307&quot; value=&quot;259&quot;/&gt;&lt;/object&gt;&lt;object type=&quot;3&quot; unique_id=&quot;10266&quot;&gt;&lt;property id=&quot;20148&quot; value=&quot;5&quot;/&gt;&lt;property id=&quot;20300&quot; value=&quot;Slide 4 - &amp;quot;Dublin Core&amp;quot;&quot;/&gt;&lt;property id=&quot;20307&quot; value=&quot;258&quot;/&gt;&lt;/object&gt;&lt;object type=&quot;3&quot; unique_id=&quot;10267&quot;&gt;&lt;property id=&quot;20148&quot; value=&quot;5&quot;/&gt;&lt;property id=&quot;20300&quot; value=&quot;Slide 6 - &amp;quot;Principio Uno-a-Uno&amp;quot;&quot;/&gt;&lt;property id=&quot;20307&quot; value=&quot;261&quot;/&gt;&lt;/object&gt;&lt;object type=&quot;3&quot; unique_id=&quot;10268&quot;&gt;&lt;property id=&quot;20148&quot; value=&quot;5&quot;/&gt;&lt;property id=&quot;20300&quot; value=&quot;Slide 5 - &amp;quot;Dublin Core Simplificado&amp;quot;&quot;/&gt;&lt;property id=&quot;20307&quot; value=&quot;260&quot;/&gt;&lt;/object&gt;&lt;object type=&quot;3&quot; unique_id=&quot;10269&quot;&gt;&lt;property id=&quot;20148&quot; value=&quot;5&quot;/&gt;&lt;property id=&quot;20300&quot; value=&quot;Slide 7 - &amp;quot;CDWA (Categories for the Description of Works of Art)&amp;quot;&quot;/&gt;&lt;property id=&quot;20307&quot; value=&quot;262&quot;/&gt;&lt;/object&gt;&lt;object type=&quot;3&quot; unique_id=&quot;10270&quot;&gt;&lt;property id=&quot;20148&quot; value=&quot;5&quot;/&gt;&lt;property id=&quot;20300&quot; value=&quot;Slide 8 - &amp;quot;CDWA (Categories for the Description of Works of Art)&amp;quot;&quot;/&gt;&lt;property id=&quot;20307&quot; value=&quot;263&quot;/&gt;&lt;/object&gt;&lt;object type=&quot;3&quot; unique_id=&quot;10271&quot;&gt;&lt;property id=&quot;20148&quot; value=&quot;5&quot;/&gt;&lt;property id=&quot;20300&quot; value=&quot;Slide 9 - &amp;quot;CDWA : Núcleo&amp;quot;&quot;/&gt;&lt;property id=&quot;20307&quot; value=&quot;264&quot;/&gt;&lt;/object&gt;&lt;object type=&quot;3&quot; unique_id=&quot;10272&quot;&gt;&lt;property id=&quot;20148&quot; value=&quot;5&quot;/&gt;&lt;property id=&quot;20300&quot; value=&quot;Slide 10 - &amp;quot;CDWA: Ejemplos&amp;quot;&quot;/&gt;&lt;property id=&quot;20307&quot; value=&quot;265&quot;/&gt;&lt;/object&gt;&lt;object type=&quot;3&quot; unique_id=&quot;10273&quot;&gt;&lt;property id=&quot;20148&quot; value=&quot;5&quot;/&gt;&lt;property id=&quot;20300&quot; value=&quot;Slide 11 - &amp;quot;CDWA: Ejemplos&amp;quot;&quot;/&gt;&lt;property id=&quot;20307&quot; value=&quot;266&quot;/&gt;&lt;/object&gt;&lt;object type=&quot;3&quot; unique_id=&quot;10274&quot;&gt;&lt;property id=&quot;20148&quot; value=&quot;5&quot;/&gt;&lt;property id=&quot;20300&quot; value=&quot;Slide 12 - &amp;quot;CDWA: Ejemplos&amp;quot;&quot;/&gt;&lt;property id=&quot;20307&quot; value=&quot;268&quot;/&gt;&lt;/object&gt;&lt;object type=&quot;3&quot; unique_id=&quot;10275&quot;&gt;&lt;property id=&quot;20148&quot; value=&quot;5&quot;/&gt;&lt;property id=&quot;20300&quot; value=&quot;Slide 13 - &amp;quot;CDWA: Ejemplos&amp;quot;&quot;/&gt;&lt;property id=&quot;20307&quot; value=&quot;270&quot;/&gt;&lt;/object&gt;&lt;object type=&quot;3&quot; unique_id=&quot;10276&quot;&gt;&lt;property id=&quot;20148&quot; value=&quot;5&quot;/&gt;&lt;property id=&quot;20300&quot; value=&quot;Slide 14 - &amp;quot;CDWA: Ejemplos&amp;quot;&quot;/&gt;&lt;property id=&quot;20307&quot; value=&quot;269&quot;/&gt;&lt;/object&gt;&lt;object type=&quot;3&quot; unique_id=&quot;10277&quot;&gt;&lt;property id=&quot;20148&quot; value=&quot;5&quot;/&gt;&lt;property id=&quot;20300&quot; value=&quot;Slide 15 - &amp;quot;Object-ID&amp;quot;&quot;/&gt;&lt;property id=&quot;20307&quot; value=&quot;271&quot;/&gt;&lt;/object&gt;&lt;object type=&quot;3&quot; unique_id=&quot;10278&quot;&gt;&lt;property id=&quot;20148&quot; value=&quot;5&quot;/&gt;&lt;property id=&quot;20300&quot; value=&quot;Slide 16 - &amp;quot;VRA Core 4.0&amp;quot;&quot;/&gt;&lt;property id=&quot;20307&quot; value=&quot;273&quot;/&gt;&lt;/object&gt;&lt;object type=&quot;3&quot; unique_id=&quot;10279&quot;&gt;&lt;property id=&quot;20148&quot; value=&quot;5&quot;/&gt;&lt;property id=&quot;20300&quot; value=&quot;Slide 17 - &amp;quot;CCO: Cataloging Cultural Objects&amp;quot;&quot;/&gt;&lt;property id=&quot;20307&quot; value=&quot;272&quot;/&gt;&lt;/object&gt;&lt;object type=&quot;3&quot; unique_id=&quot;10280&quot;&gt;&lt;property id=&quot;20148&quot; value=&quot;5&quot;/&gt;&lt;property id=&quot;20300&quot; value=&quot;Slide 18 - &amp;quot;¿Cuál usar?&amp;quot;&quot;/&gt;&lt;property id=&quot;20307&quot; value=&quot;274&quot;/&gt;&lt;/objec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140</TotalTime>
  <Words>1297</Words>
  <Application>Microsoft Office PowerPoint</Application>
  <PresentationFormat>Presentación en pantalla (4:3)</PresentationFormat>
  <Paragraphs>200</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Civil</vt:lpstr>
      <vt:lpstr>Estándares de Catalogación de Objetos Culturales</vt:lpstr>
      <vt:lpstr>¿Porqué usar estándares?</vt:lpstr>
      <vt:lpstr>Una solución: los Metadatos</vt:lpstr>
      <vt:lpstr>Dublin Core</vt:lpstr>
      <vt:lpstr>Dublin Core Simplificado</vt:lpstr>
      <vt:lpstr>Principio Uno-a-Uno</vt:lpstr>
      <vt:lpstr>CDWA (Categories for the Description of Works of Art)</vt:lpstr>
      <vt:lpstr>CDWA (Categories for the Description of Works of Art)</vt:lpstr>
      <vt:lpstr>CDWA : Núcleo</vt:lpstr>
      <vt:lpstr>CDWA: Ejemplos</vt:lpstr>
      <vt:lpstr>CDWA: Ejemplos</vt:lpstr>
      <vt:lpstr>CDWA: Ejemplos</vt:lpstr>
      <vt:lpstr>CDWA: Ejemplos</vt:lpstr>
      <vt:lpstr>CDWA: Ejemplos</vt:lpstr>
      <vt:lpstr>Object-ID</vt:lpstr>
      <vt:lpstr>VRA Core 4.0</vt:lpstr>
      <vt:lpstr>CCO: Cataloging Cultural Objects</vt:lpstr>
      <vt:lpstr>¿Cuál usar?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Estándares de Catalogación de Objetos Culturales</dc:title>
  <dc:creator>Fernando</dc:creator>
  <cp:lastModifiedBy>Fernando</cp:lastModifiedBy>
  <cp:revision>17</cp:revision>
  <dcterms:created xsi:type="dcterms:W3CDTF">2009-07-06T17:12:34Z</dcterms:created>
  <dcterms:modified xsi:type="dcterms:W3CDTF">2010-12-05T14:18:39Z</dcterms:modified>
</cp:coreProperties>
</file>