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1" r:id="rId19"/>
    <p:sldId id="272" r:id="rId20"/>
  </p:sldIdLst>
  <p:sldSz cx="9144000" cy="6858000" type="screen4x3"/>
  <p:notesSz cx="6858000" cy="9144000"/>
  <p:custDataLst>
    <p:tags r:id="rId2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74" d="100"/>
          <a:sy n="74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Aplicación de nuevas tecnologías en la conservación y análisis del patrimonio cultural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Herramientas para la Visualización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38" y="4143380"/>
            <a:ext cx="255711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071942"/>
            <a:ext cx="3214710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28" y="3786190"/>
            <a:ext cx="2786050" cy="2714644"/>
          </a:xfrm>
          <a:prstGeom prst="roundRect">
            <a:avLst>
              <a:gd name="adj" fmla="val 748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3 Marcador de contenido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83943" y="4059378"/>
            <a:ext cx="3674403" cy="2298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593851"/>
            <a:ext cx="117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CollectiveAccess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400" dirty="0" smtClean="0"/>
              <a:t>Manejo online de colecciones.</a:t>
            </a:r>
          </a:p>
          <a:p>
            <a:r>
              <a:rPr lang="es-ES" sz="2400" dirty="0" smtClean="0"/>
              <a:t>Permite trabajar con diversos sistemas de catalogación: </a:t>
            </a:r>
            <a:r>
              <a:rPr lang="es-ES" sz="2400" dirty="0" err="1" smtClean="0"/>
              <a:t>Dublin</a:t>
            </a:r>
            <a:r>
              <a:rPr lang="es-ES" sz="2400" dirty="0" smtClean="0"/>
              <a:t> </a:t>
            </a:r>
            <a:r>
              <a:rPr lang="es-ES" sz="2400" dirty="0" err="1" smtClean="0"/>
              <a:t>Core</a:t>
            </a:r>
            <a:r>
              <a:rPr lang="es-ES" sz="2400" dirty="0" smtClean="0"/>
              <a:t>, VRA3.0, CDWA.</a:t>
            </a:r>
          </a:p>
          <a:p>
            <a:r>
              <a:rPr lang="es-ES" sz="2400" dirty="0" smtClean="0"/>
              <a:t>Para cada objeto admite muchas “representaciones”, que pueden ser imágenes estáticas, videos, audio, documentos...</a:t>
            </a:r>
          </a:p>
          <a:p>
            <a:r>
              <a:rPr lang="es-ES" sz="2400" dirty="0" smtClean="0"/>
              <a:t>Motor de Búsqueda Lógico.</a:t>
            </a:r>
          </a:p>
          <a:p>
            <a:r>
              <a:rPr lang="es-ES" sz="2400" dirty="0" smtClean="0"/>
              <a:t>Uso extensivo de Listas de </a:t>
            </a:r>
            <a:br>
              <a:rPr lang="es-ES" sz="2400" dirty="0" smtClean="0"/>
            </a:br>
            <a:r>
              <a:rPr lang="es-ES" sz="2400" dirty="0" smtClean="0"/>
              <a:t>Autoridades (posibilidad de </a:t>
            </a:r>
            <a:br>
              <a:rPr lang="es-ES" sz="2400" dirty="0" smtClean="0"/>
            </a:br>
            <a:r>
              <a:rPr lang="es-ES" sz="2400" dirty="0" smtClean="0"/>
              <a:t>importar las existentes de otros </a:t>
            </a:r>
            <a:br>
              <a:rPr lang="es-ES" sz="2400" dirty="0" smtClean="0"/>
            </a:br>
            <a:r>
              <a:rPr lang="es-ES" sz="2400" dirty="0" smtClean="0"/>
              <a:t>medios).</a:t>
            </a:r>
          </a:p>
          <a:p>
            <a:r>
              <a:rPr lang="es-ES" sz="2400" dirty="0" smtClean="0"/>
              <a:t>Vocabularios para restringir </a:t>
            </a:r>
            <a:br>
              <a:rPr lang="es-ES" sz="2400" dirty="0" smtClean="0"/>
            </a:br>
            <a:r>
              <a:rPr lang="es-ES" sz="2400" dirty="0" smtClean="0"/>
              <a:t>términos.</a:t>
            </a:r>
          </a:p>
          <a:p>
            <a:r>
              <a:rPr lang="es-ES" sz="2400" dirty="0" smtClean="0"/>
              <a:t>Mapeado Geográfico de los </a:t>
            </a:r>
            <a:br>
              <a:rPr lang="es-ES" sz="2400" dirty="0" smtClean="0"/>
            </a:br>
            <a:r>
              <a:rPr lang="es-ES" sz="2400" dirty="0" smtClean="0"/>
              <a:t>recursos.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14686"/>
            <a:ext cx="5143504" cy="3719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Collex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 un conjunto de herramientas diseñadas para ayudar estudiantes y académicos en el trabajo de Bases de Datos en red con contenido relacionado con las humanidades.</a:t>
            </a:r>
          </a:p>
          <a:p>
            <a:r>
              <a:rPr lang="es-ES" dirty="0" smtClean="0"/>
              <a:t>Es un mecanismo (muy sofisticado) de </a:t>
            </a:r>
            <a:r>
              <a:rPr lang="es-ES" b="1" dirty="0" err="1" smtClean="0"/>
              <a:t>COL</a:t>
            </a:r>
            <a:r>
              <a:rPr lang="es-ES" dirty="0" err="1" smtClean="0"/>
              <a:t>ecciones</a:t>
            </a:r>
            <a:r>
              <a:rPr lang="es-ES" dirty="0" smtClean="0"/>
              <a:t> y </a:t>
            </a:r>
            <a:r>
              <a:rPr lang="es-ES" b="1" dirty="0" smtClean="0"/>
              <a:t>Ex</a:t>
            </a:r>
            <a:r>
              <a:rPr lang="es-ES" dirty="0" smtClean="0"/>
              <a:t>hibiciones para la web semántica.</a:t>
            </a:r>
          </a:p>
          <a:p>
            <a:r>
              <a:rPr lang="es-ES" dirty="0" smtClean="0"/>
              <a:t>Permite a los usuarios coleccionar, anotar y etiquetar en línea objetos para, posteriormente, crear ensayos o exhibiciones de una forma ilustrada e interrelacionada.</a:t>
            </a:r>
          </a:p>
          <a:p>
            <a:r>
              <a:rPr lang="es-ES" dirty="0" smtClean="0"/>
              <a:t>Los objetos no están en el propio sistema, sino en lo que se conocen como Bases de Datos Federadas.</a:t>
            </a:r>
          </a:p>
          <a:p>
            <a:r>
              <a:rPr lang="es-ES" dirty="0" smtClean="0"/>
              <a:t>Orientación: Académica.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Collex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4214842" cy="3214710"/>
          </a:xfrm>
        </p:spPr>
        <p:txBody>
          <a:bodyPr>
            <a:normAutofit/>
          </a:bodyPr>
          <a:lstStyle/>
          <a:p>
            <a:r>
              <a:rPr lang="es-ES" dirty="0" smtClean="0"/>
              <a:t>Tecnológicamente muy avanzado.</a:t>
            </a:r>
          </a:p>
          <a:p>
            <a:r>
              <a:rPr lang="es-ES" dirty="0" smtClean="0"/>
              <a:t>El sistema está en una fase muy inicial.</a:t>
            </a:r>
          </a:p>
          <a:p>
            <a:r>
              <a:rPr lang="es-ES" dirty="0" smtClean="0"/>
              <a:t>Tecnología no muy extendida (</a:t>
            </a:r>
            <a:r>
              <a:rPr lang="es-ES" dirty="0" err="1" smtClean="0"/>
              <a:t>Ruby</a:t>
            </a:r>
            <a:r>
              <a:rPr lang="es-ES" dirty="0" smtClean="0"/>
              <a:t>).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77362"/>
            <a:ext cx="5429288" cy="3394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14282" y="4466576"/>
            <a:ext cx="8429684" cy="2391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700" dirty="0" smtClean="0"/>
              <a:t>No dispone de un proceso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s-ES" sz="2700" dirty="0" smtClean="0"/>
              <a:t> de instalación automático.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700" dirty="0" smtClean="0"/>
              <a:t>Puede ser difícil adaptarlo a un sistema de exhibición más orientado a un museo.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27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Zotero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Herramienta de escritorio que ayuda a reunir, organizar y analizar fuentes (citas, textos completes, páginas web, imágenes, etc.).</a:t>
            </a:r>
          </a:p>
          <a:p>
            <a:r>
              <a:rPr lang="es-ES" dirty="0" smtClean="0"/>
              <a:t>Extensión de </a:t>
            </a:r>
            <a:r>
              <a:rPr lang="es-ES" dirty="0" err="1" smtClean="0"/>
              <a:t>Firefox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Escritorio: Comunicación fluida con Word, </a:t>
            </a:r>
            <a:r>
              <a:rPr lang="es-ES" dirty="0" err="1" smtClean="0"/>
              <a:t>OpenOffice</a:t>
            </a:r>
            <a:r>
              <a:rPr lang="es-ES" dirty="0" smtClean="0"/>
              <a:t>, …</a:t>
            </a:r>
          </a:p>
          <a:p>
            <a:r>
              <a:rPr lang="es-ES" dirty="0" smtClean="0"/>
              <a:t>Online: Integración limpia con recursos online y es sensible al contenido que el usuario está viendo en cada momento.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Zotero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dirty="0" smtClean="0"/>
              <a:t>Captura automática de citas.</a:t>
            </a:r>
          </a:p>
          <a:p>
            <a:pPr lvl="0"/>
            <a:r>
              <a:rPr lang="es-ES" dirty="0" smtClean="0"/>
              <a:t>Sincronización y copias de seguridad de la biblioteca.</a:t>
            </a:r>
          </a:p>
          <a:p>
            <a:pPr lvl="0"/>
            <a:r>
              <a:rPr lang="es-ES" dirty="0" smtClean="0"/>
              <a:t>Almacena </a:t>
            </a:r>
            <a:r>
              <a:rPr lang="es-ES" dirty="0" err="1" smtClean="0"/>
              <a:t>PDFs</a:t>
            </a:r>
            <a:r>
              <a:rPr lang="es-ES" dirty="0" smtClean="0"/>
              <a:t>, imágenes, y páginas web.</a:t>
            </a:r>
          </a:p>
          <a:p>
            <a:pPr lvl="0"/>
            <a:r>
              <a:rPr lang="es-ES" dirty="0" smtClean="0"/>
              <a:t>Permite a Word y </a:t>
            </a:r>
            <a:r>
              <a:rPr lang="es-ES" dirty="0" err="1" smtClean="0"/>
              <a:t>OpenOffice</a:t>
            </a:r>
            <a:r>
              <a:rPr lang="es-ES" dirty="0" smtClean="0"/>
              <a:t> usarlo como sistema de citas</a:t>
            </a:r>
          </a:p>
          <a:p>
            <a:pPr lvl="0"/>
            <a:r>
              <a:rPr lang="es-ES" dirty="0" smtClean="0"/>
              <a:t>Permite tomar notas enriquecidas en cualquier idioma.</a:t>
            </a:r>
          </a:p>
          <a:p>
            <a:pPr lvl="0"/>
            <a:r>
              <a:rPr lang="es-ES" dirty="0" smtClean="0"/>
              <a:t>Amplias opciones de importación / exportación de contenido.</a:t>
            </a:r>
          </a:p>
          <a:p>
            <a:pPr lvl="0"/>
            <a:r>
              <a:rPr lang="es-ES" dirty="0" smtClean="0"/>
              <a:t>Posibilidad de colaboración por medio de grupos.</a:t>
            </a:r>
          </a:p>
          <a:p>
            <a:pPr lvl="0"/>
            <a:r>
              <a:rPr lang="es-ES" dirty="0" smtClean="0"/>
              <a:t>Sistema de etiquetas y colecciones para organizar.</a:t>
            </a:r>
          </a:p>
          <a:p>
            <a:pPr lvl="0"/>
            <a:r>
              <a:rPr lang="es-ES" dirty="0" smtClean="0"/>
              <a:t>Implementa miles de estilos de citación bibliográfica</a:t>
            </a:r>
          </a:p>
          <a:p>
            <a:pPr lvl="0"/>
            <a:r>
              <a:rPr lang="es-ES" dirty="0" smtClean="0"/>
              <a:t>Búsquedas avanzadas en las notas.</a:t>
            </a:r>
          </a:p>
          <a:p>
            <a:pPr lvl="0"/>
            <a:r>
              <a:rPr lang="es-ES" dirty="0" smtClean="0"/>
              <a:t>Motor de recomendación y sistema de RSS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Gallery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Tiene como fin el desarrollo y soporte de aplicaciones web que se basen en el almacenamiento masivo de ficheros de imágenes, primando el uso compartido del sistema y del contenido.</a:t>
            </a:r>
          </a:p>
          <a:p>
            <a:r>
              <a:rPr lang="es-ES" dirty="0" smtClean="0"/>
              <a:t>Una galería es una colección de álbumes de fotos, un álbum es una colección de fotografías (o vídeos). Sin límite en ningún nivel.</a:t>
            </a:r>
          </a:p>
          <a:p>
            <a:r>
              <a:rPr lang="es-ES" dirty="0" smtClean="0"/>
              <a:t>Sistema de usuarios con permisos jerarquizados.</a:t>
            </a:r>
          </a:p>
          <a:p>
            <a:r>
              <a:rPr lang="es-ES" dirty="0" smtClean="0"/>
              <a:t>Sistema autónomo (no necesita de ninguna otra aplicación para su uso) + integración con otras (PHP-</a:t>
            </a:r>
            <a:r>
              <a:rPr lang="es-ES" dirty="0" err="1" smtClean="0"/>
              <a:t>Nuke</a:t>
            </a:r>
            <a:r>
              <a:rPr lang="es-ES" dirty="0" smtClean="0"/>
              <a:t>, </a:t>
            </a:r>
            <a:r>
              <a:rPr lang="es-ES" dirty="0" err="1" smtClean="0"/>
              <a:t>Joomla</a:t>
            </a:r>
            <a:r>
              <a:rPr lang="es-ES" dirty="0" smtClean="0"/>
              <a:t>, Mambo, </a:t>
            </a:r>
            <a:r>
              <a:rPr lang="es-ES" dirty="0" err="1" smtClean="0"/>
              <a:t>WordPress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…)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1429298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Multilenguaje.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Uso de plantillas para la visualización de cada galería.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Uso de temas para el sitio global.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Uso de etiquetas y descripciones en cada nivel de objetos (desde las galerías hasta cada imagen/video individual).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Filtrado por etiquetas.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Posibilidad de definir campos específicos para la categorización del contenido.</a:t>
            </a:r>
          </a:p>
          <a:p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Gallery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26753" y="4202254"/>
            <a:ext cx="3674403" cy="2298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928" y="4524836"/>
            <a:ext cx="3846386" cy="1975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Wandora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503920" cy="4572000"/>
          </a:xfrm>
        </p:spPr>
        <p:txBody>
          <a:bodyPr>
            <a:normAutofit/>
          </a:bodyPr>
          <a:lstStyle/>
          <a:p>
            <a:r>
              <a:rPr lang="es-ES" sz="2500" dirty="0" smtClean="0"/>
              <a:t>Aplicación de Escritorio para trabajar con Mapas de Tópicos: creación, análisis y </a:t>
            </a:r>
            <a:br>
              <a:rPr lang="es-ES" sz="2500" dirty="0" smtClean="0"/>
            </a:br>
            <a:r>
              <a:rPr lang="es-ES" sz="2500" dirty="0" smtClean="0"/>
              <a:t>publicación.</a:t>
            </a:r>
          </a:p>
          <a:p>
            <a:r>
              <a:rPr lang="es-ES" sz="2500" dirty="0" smtClean="0"/>
              <a:t>Permite publicar el contenido del</a:t>
            </a:r>
            <a:br>
              <a:rPr lang="es-ES" sz="2500" dirty="0" smtClean="0"/>
            </a:br>
            <a:r>
              <a:rPr lang="es-ES" sz="2500" dirty="0" smtClean="0"/>
              <a:t>Mapa en la web, manteniendo </a:t>
            </a:r>
            <a:br>
              <a:rPr lang="es-ES" sz="2500" dirty="0" smtClean="0"/>
            </a:br>
            <a:r>
              <a:rPr lang="es-ES" sz="2500" dirty="0" smtClean="0"/>
              <a:t>las relaciones existentes entre </a:t>
            </a:r>
            <a:br>
              <a:rPr lang="es-ES" sz="2500" dirty="0" smtClean="0"/>
            </a:br>
            <a:r>
              <a:rPr lang="es-ES" sz="2500" dirty="0" smtClean="0"/>
              <a:t>los tópicos por medio de </a:t>
            </a:r>
            <a:br>
              <a:rPr lang="es-ES" sz="2500" dirty="0" smtClean="0"/>
            </a:br>
            <a:r>
              <a:rPr lang="es-ES" sz="2500" dirty="0" smtClean="0"/>
              <a:t>hiperenlaces. </a:t>
            </a:r>
          </a:p>
          <a:p>
            <a:r>
              <a:rPr lang="es-ES" sz="2500" dirty="0" smtClean="0"/>
              <a:t>Resultado de un proyecto entre </a:t>
            </a:r>
            <a:br>
              <a:rPr lang="es-ES" sz="2500" dirty="0" smtClean="0"/>
            </a:br>
            <a:r>
              <a:rPr lang="es-ES" sz="2500" dirty="0" smtClean="0"/>
              <a:t>la universidad de Helsinki y los </a:t>
            </a:r>
            <a:br>
              <a:rPr lang="es-ES" sz="2500" dirty="0" smtClean="0"/>
            </a:br>
            <a:r>
              <a:rPr lang="es-ES" sz="2500" dirty="0" smtClean="0"/>
              <a:t>Museos Nacionales de Finlandia.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274" y="2214554"/>
            <a:ext cx="4568320" cy="4357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Otros: Gestores de </a:t>
            </a:r>
            <a:r>
              <a:rPr lang="es-ES" dirty="0" err="1" smtClean="0"/>
              <a:t>BDs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503920" cy="354502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No gratuitos. De escritorio:</a:t>
            </a:r>
          </a:p>
          <a:p>
            <a:pPr>
              <a:buNone/>
            </a:pPr>
            <a:endParaRPr lang="es-ES" sz="3200" dirty="0" smtClean="0"/>
          </a:p>
          <a:p>
            <a:pPr lvl="1"/>
            <a:r>
              <a:rPr lang="es-ES" sz="3200" dirty="0" smtClean="0"/>
              <a:t>Microsoft Access </a:t>
            </a:r>
          </a:p>
          <a:p>
            <a:pPr lvl="1"/>
            <a:r>
              <a:rPr lang="es-ES" sz="3200" dirty="0" err="1" smtClean="0"/>
              <a:t>FileMaker</a:t>
            </a:r>
            <a:endParaRPr lang="es-ES" sz="3200" dirty="0" smtClean="0"/>
          </a:p>
          <a:p>
            <a:pPr lvl="1"/>
            <a:r>
              <a:rPr lang="es-ES" sz="3200" dirty="0" smtClean="0"/>
              <a:t>Excel (¡¡¡¡!!!!)</a:t>
            </a:r>
          </a:p>
          <a:p>
            <a:pPr lvl="1"/>
            <a:r>
              <a:rPr lang="es-ES" sz="32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Otros: CMS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dirty="0" smtClean="0"/>
              <a:t>Gestores de contenido puros:</a:t>
            </a:r>
          </a:p>
          <a:p>
            <a:pPr lvl="1"/>
            <a:r>
              <a:rPr lang="es-ES" b="1" dirty="0" err="1" smtClean="0"/>
              <a:t>Joomla</a:t>
            </a:r>
            <a:endParaRPr lang="es-ES" b="1" dirty="0" smtClean="0"/>
          </a:p>
          <a:p>
            <a:pPr lvl="1"/>
            <a:r>
              <a:rPr lang="es-ES" b="1" dirty="0" err="1" smtClean="0"/>
              <a:t>Drupal</a:t>
            </a:r>
            <a:endParaRPr lang="es-ES" dirty="0" smtClean="0"/>
          </a:p>
          <a:p>
            <a:pPr lvl="0"/>
            <a:r>
              <a:rPr lang="es-ES" dirty="0" smtClean="0"/>
              <a:t>Orientado a Blogs:</a:t>
            </a:r>
          </a:p>
          <a:p>
            <a:pPr lvl="1"/>
            <a:r>
              <a:rPr lang="es-ES" b="1" dirty="0" err="1" smtClean="0"/>
              <a:t>WordPress</a:t>
            </a:r>
            <a:endParaRPr lang="es-ES" dirty="0" smtClean="0"/>
          </a:p>
          <a:p>
            <a:pPr lvl="1"/>
            <a:r>
              <a:rPr lang="es-ES" b="1" dirty="0" err="1" smtClean="0"/>
              <a:t>Blogger</a:t>
            </a:r>
            <a:endParaRPr lang="es-ES" b="1" dirty="0" smtClean="0"/>
          </a:p>
          <a:p>
            <a:pPr lvl="0"/>
            <a:r>
              <a:rPr lang="es-ES" dirty="0" smtClean="0"/>
              <a:t>Orientado a la educación en línea:</a:t>
            </a:r>
          </a:p>
          <a:p>
            <a:pPr lvl="1"/>
            <a:r>
              <a:rPr lang="es-ES" b="1" dirty="0" err="1" smtClean="0"/>
              <a:t>Moodle</a:t>
            </a:r>
            <a:endParaRPr lang="es-ES" dirty="0" smtClean="0"/>
          </a:p>
          <a:p>
            <a:pPr lvl="0"/>
            <a:r>
              <a:rPr lang="es-ES" dirty="0" smtClean="0"/>
              <a:t>Orientado a las redes sociales (o comunidades):</a:t>
            </a:r>
          </a:p>
          <a:p>
            <a:pPr lvl="1"/>
            <a:r>
              <a:rPr lang="es-ES" b="1" dirty="0" err="1" smtClean="0"/>
              <a:t>Elgg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Software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Algunas herramientas que pueden ser de utilidad a la hora de abordar el problema de la gestión cultural.</a:t>
            </a:r>
          </a:p>
          <a:p>
            <a:r>
              <a:rPr lang="es-ES" dirty="0" smtClean="0"/>
              <a:t>No pretende ser una relación completa ni exhaustiva de las herramientas existentes en el mercado.</a:t>
            </a:r>
          </a:p>
          <a:p>
            <a:r>
              <a:rPr lang="es-ES" dirty="0" smtClean="0"/>
              <a:t>Se ha primado las de distribución de código abierto, o al menos gratuitas.</a:t>
            </a:r>
          </a:p>
          <a:p>
            <a:r>
              <a:rPr lang="es-ES" dirty="0" smtClean="0"/>
              <a:t>División: Escritorio … Distribuidas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Exhibit</a:t>
            </a:r>
            <a:r>
              <a:rPr lang="es-ES" dirty="0" smtClean="0"/>
              <a:t> (SIMILE)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857396"/>
            <a:ext cx="8503920" cy="4572000"/>
          </a:xfrm>
        </p:spPr>
        <p:txBody>
          <a:bodyPr>
            <a:normAutofit/>
          </a:bodyPr>
          <a:lstStyle/>
          <a:p>
            <a:r>
              <a:rPr lang="es-ES" dirty="0" smtClean="0"/>
              <a:t>Crea visualizaciones online atractivas a partir de unos simples datos en filas y columnas: su objetivo es el de ofrecer una herramienta enfocada al pequeño usuario en vez de a centros de publicación.</a:t>
            </a:r>
          </a:p>
          <a:p>
            <a:r>
              <a:rPr lang="es-ES" dirty="0" smtClean="0"/>
              <a:t>Precisa mínimos conocimientos de HTML.</a:t>
            </a:r>
          </a:p>
          <a:p>
            <a:r>
              <a:rPr lang="es-ES" dirty="0" smtClean="0"/>
              <a:t>Es una API (proporciona un lenguaje), no un paquete cerrado.</a:t>
            </a:r>
          </a:p>
          <a:p>
            <a:r>
              <a:rPr lang="es-ES" dirty="0" err="1" smtClean="0"/>
              <a:t>Autocontenido</a:t>
            </a:r>
            <a:r>
              <a:rPr lang="es-ES" dirty="0" smtClean="0"/>
              <a:t> y sin necesidades en el servidor: ni PHP, ni Flash, ni </a:t>
            </a:r>
            <a:r>
              <a:rPr lang="es-ES" dirty="0" err="1" smtClean="0"/>
              <a:t>BDs</a:t>
            </a:r>
            <a:r>
              <a:rPr lang="es-ES" dirty="0" smtClean="0"/>
              <a:t>,… solo Navegador con </a:t>
            </a:r>
            <a:r>
              <a:rPr lang="es-ES" dirty="0" err="1" smtClean="0"/>
              <a:t>JavaScript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Exhibit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229600" cy="1685924"/>
          </a:xfrm>
        </p:spPr>
        <p:txBody>
          <a:bodyPr/>
          <a:lstStyle/>
          <a:p>
            <a:r>
              <a:rPr lang="es-ES" dirty="0" smtClean="0"/>
              <a:t>Esencialmente, 4 representaciones distintas: </a:t>
            </a:r>
            <a:r>
              <a:rPr lang="es-ES" i="1" dirty="0" smtClean="0"/>
              <a:t>forma de tabla</a:t>
            </a:r>
            <a:r>
              <a:rPr lang="es-ES" dirty="0" smtClean="0"/>
              <a:t>, </a:t>
            </a:r>
            <a:r>
              <a:rPr lang="es-ES" i="1" dirty="0" smtClean="0"/>
              <a:t>líneas de tiempo</a:t>
            </a:r>
            <a:r>
              <a:rPr lang="es-ES" dirty="0" smtClean="0"/>
              <a:t>, </a:t>
            </a:r>
            <a:r>
              <a:rPr lang="es-ES" i="1" dirty="0" smtClean="0"/>
              <a:t>mapas geográficos</a:t>
            </a:r>
            <a:r>
              <a:rPr lang="es-ES" dirty="0" smtClean="0"/>
              <a:t> y </a:t>
            </a:r>
            <a:r>
              <a:rPr lang="es-ES" i="1" dirty="0" smtClean="0"/>
              <a:t>mosaico.</a:t>
            </a:r>
            <a:endParaRPr lang="es-ES" dirty="0"/>
          </a:p>
        </p:txBody>
      </p:sp>
      <p:pic>
        <p:nvPicPr>
          <p:cNvPr id="1028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2" y="2928934"/>
            <a:ext cx="257175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6" y="2557469"/>
            <a:ext cx="2571750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Imagen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72071"/>
            <a:ext cx="2571750" cy="145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5" name="Imagen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907" y="4714884"/>
            <a:ext cx="2543175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075" y="3187491"/>
            <a:ext cx="1140205" cy="1956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Exhibit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85857"/>
          </a:xfrm>
        </p:spPr>
        <p:txBody>
          <a:bodyPr/>
          <a:lstStyle/>
          <a:p>
            <a:r>
              <a:rPr lang="es-ES" dirty="0" smtClean="0"/>
              <a:t>Cómo se le pasan los datos: fichero de texto que sigue el formato JSON.</a:t>
            </a:r>
            <a:endParaRPr lang="es-E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3071810"/>
            <a:ext cx="7493255" cy="27699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44912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items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: [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{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"Autor" :  "Carmelo de 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Arzadun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label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:    "Amanecer con luna",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"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Anno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:   "1948",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imageURL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"../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graficos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/arzadp4.jpg",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type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:     "Obra",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"Medidas" :"63 x 78 cm",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"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Tecnica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 :"</a:t>
            </a:r>
            <a:r>
              <a:rPr lang="es-ES" sz="1200" dirty="0" smtClean="0">
                <a:latin typeface="Cambria"/>
                <a:ea typeface="Times New Roman" pitchFamily="18" charset="0"/>
                <a:cs typeface="Courier New" pitchFamily="49" charset="0"/>
              </a:rPr>
              <a:t>Ó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leo sobre tela",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r>
              <a:rPr lang="es-ES" sz="12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addressLatLng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'40.335743,-71.105138'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},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 m</a:t>
            </a:r>
            <a:r>
              <a:rPr lang="es-ES" sz="1200" dirty="0" smtClean="0">
                <a:latin typeface="Cambria"/>
                <a:ea typeface="Times New Roman" pitchFamily="18" charset="0"/>
                <a:cs typeface="Courier New" pitchFamily="49" charset="0"/>
              </a:rPr>
              <a:t>á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 </a:t>
            </a:r>
            <a:r>
              <a:rPr lang="es-ES" sz="1200" dirty="0" smtClean="0">
                <a:latin typeface="Cambria"/>
                <a:ea typeface="Times New Roman" pitchFamily="18" charset="0"/>
                <a:cs typeface="Courier New" pitchFamily="49" charset="0"/>
              </a:rPr>
              <a:t>í</a:t>
            </a: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tems</a:t>
            </a:r>
            <a:b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lang="es-ES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Omeka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Permite mantener y mostrar un catálogo de objetos de forma sencilla y por la web. De forma más concisa: un sistema de exhibición de colecciones.</a:t>
            </a:r>
          </a:p>
          <a:p>
            <a:r>
              <a:rPr lang="es-ES" dirty="0" smtClean="0"/>
              <a:t>Requisitos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un servidor web (</a:t>
            </a:r>
            <a:r>
              <a:rPr lang="es-ES" b="1" dirty="0" smtClean="0"/>
              <a:t>Apache</a:t>
            </a:r>
            <a:r>
              <a:rPr lang="es-ES" dirty="0" smtClean="0"/>
              <a:t>), </a:t>
            </a:r>
          </a:p>
          <a:p>
            <a:pPr lvl="1"/>
            <a:r>
              <a:rPr lang="es-ES" dirty="0" smtClean="0"/>
              <a:t>gestor de Bases de Datos (</a:t>
            </a:r>
            <a:r>
              <a:rPr lang="es-ES" b="1" dirty="0" err="1" smtClean="0"/>
              <a:t>MySQL</a:t>
            </a:r>
            <a:r>
              <a:rPr lang="es-ES" dirty="0" smtClean="0"/>
              <a:t>) </a:t>
            </a:r>
          </a:p>
          <a:p>
            <a:pPr lvl="1"/>
            <a:r>
              <a:rPr lang="es-ES" b="1" dirty="0" smtClean="0"/>
              <a:t>PHP</a:t>
            </a:r>
            <a:r>
              <a:rPr lang="es-ES" dirty="0" smtClean="0"/>
              <a:t> (lenguaje de programación de servidor)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52"/>
            <a:ext cx="2786050" cy="2714644"/>
          </a:xfrm>
          <a:prstGeom prst="roundRect">
            <a:avLst>
              <a:gd name="adj" fmla="val 748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Omeka</a:t>
            </a:r>
            <a:r>
              <a:rPr lang="es-ES" dirty="0" smtClean="0"/>
              <a:t>: 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Sistema estándar de catalogación: </a:t>
            </a:r>
            <a:r>
              <a:rPr lang="es-ES" b="1" dirty="0" err="1" smtClean="0"/>
              <a:t>Dublin</a:t>
            </a:r>
            <a:r>
              <a:rPr lang="es-ES" b="1" dirty="0" smtClean="0"/>
              <a:t> </a:t>
            </a:r>
            <a:r>
              <a:rPr lang="es-ES" b="1" dirty="0" err="1" smtClean="0"/>
              <a:t>Core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Satisface las exigencias del consorcio </a:t>
            </a:r>
            <a:r>
              <a:rPr lang="es-ES" b="1" dirty="0" smtClean="0"/>
              <a:t>W3C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Sistema de Exhibiciones personalizable y ampliable.</a:t>
            </a:r>
          </a:p>
          <a:p>
            <a:pPr lvl="0"/>
            <a:r>
              <a:rPr lang="es-ES" dirty="0" smtClean="0"/>
              <a:t>Temas personalizables.</a:t>
            </a:r>
          </a:p>
          <a:p>
            <a:r>
              <a:rPr lang="es-ES" dirty="0" smtClean="0"/>
              <a:t>Sistema de extensiones.</a:t>
            </a:r>
          </a:p>
          <a:p>
            <a:pPr lvl="0"/>
            <a:r>
              <a:rPr lang="es-ES" dirty="0" smtClean="0"/>
              <a:t>Funcionalidades Web 2.0: uso de etiquetas; RSS; sistema de recomendaciones; contenido creado por el usuario...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Omeka</a:t>
            </a:r>
            <a:r>
              <a:rPr lang="es-ES" dirty="0" smtClean="0"/>
              <a:t>: Exhibiciones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85503"/>
            <a:ext cx="3455908" cy="3029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2667856" cy="3951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Omeka</a:t>
            </a:r>
            <a:r>
              <a:rPr lang="es-ES" dirty="0" smtClean="0"/>
              <a:t>: Limitaciones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Incapacidad que tiene el sistema para crear relaciones entre los diversos objetos que se catalogan (por ejemplo, entre autores y sus obras). </a:t>
            </a:r>
          </a:p>
          <a:p>
            <a:r>
              <a:rPr lang="es-ES" dirty="0" smtClean="0"/>
              <a:t>Actualmente, de difícil implementación.</a:t>
            </a:r>
          </a:p>
          <a:p>
            <a:r>
              <a:rPr lang="es-ES" dirty="0" smtClean="0"/>
              <a:t>Debido a esta limitación, el sistema se hace ineficiente para los proyectos de catalogación de cierta envergadura o complejidad.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erramientas para la Visualizació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erramientas Softwar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Exhibit (SIMILE)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Exhibit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Exhibi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Omeka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Omeka: Característica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Omeka: Exhibicione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Omeka: Limitaciones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CollectiveAccess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Collex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Collex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Zotero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Zotero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Gallery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Gallery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Wandora&amp;quot;&quot;/&gt;&lt;property id=&quot;20307&quot; value=&quot;281&quot;/&gt;&lt;/object&gt;&lt;object type=&quot;3&quot; unique_id=&quot;10021&quot;&gt;&lt;property id=&quot;20148&quot; value=&quot;5&quot;/&gt;&lt;property id=&quot;20300&quot; value=&quot;Slide 18 - &amp;quot;Otros: Gestores de BDs&amp;quot;&quot;/&gt;&lt;property id=&quot;20307&quot; value=&quot;271&quot;/&gt;&lt;/object&gt;&lt;object type=&quot;3&quot; unique_id=&quot;10022&quot;&gt;&lt;property id=&quot;20148&quot; value=&quot;5&quot;/&gt;&lt;property id=&quot;20300&quot; value=&quot;Slide 19 - &amp;quot;Otros: CMS&amp;quot;&quot;/&gt;&lt;property id=&quot;20307&quot; value=&quot;27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450</TotalTime>
  <Words>921</Words>
  <Application>Microsoft Office PowerPoint</Application>
  <PresentationFormat>Presentación en pantalla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Civil</vt:lpstr>
      <vt:lpstr>Herramientas para la Visualización</vt:lpstr>
      <vt:lpstr>Herramientas Software</vt:lpstr>
      <vt:lpstr>Exhibit (SIMILE)</vt:lpstr>
      <vt:lpstr>Exhibit</vt:lpstr>
      <vt:lpstr>Exhibit</vt:lpstr>
      <vt:lpstr>Omeka</vt:lpstr>
      <vt:lpstr>Omeka: Características</vt:lpstr>
      <vt:lpstr>Omeka: Exhibiciones</vt:lpstr>
      <vt:lpstr>Omeka: Limitaciones</vt:lpstr>
      <vt:lpstr>CollectiveAccess</vt:lpstr>
      <vt:lpstr>Collex</vt:lpstr>
      <vt:lpstr>Collex</vt:lpstr>
      <vt:lpstr>Zotero</vt:lpstr>
      <vt:lpstr>Zotero</vt:lpstr>
      <vt:lpstr>Gallery</vt:lpstr>
      <vt:lpstr>Gallery</vt:lpstr>
      <vt:lpstr>Wandora</vt:lpstr>
      <vt:lpstr>Otros: Gestores de BDs</vt:lpstr>
      <vt:lpstr>Otros: CMS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para la investigación</dc:title>
  <dc:creator>Fernando</dc:creator>
  <cp:lastModifiedBy>Fernando</cp:lastModifiedBy>
  <cp:revision>45</cp:revision>
  <dcterms:created xsi:type="dcterms:W3CDTF">2009-07-06T13:56:59Z</dcterms:created>
  <dcterms:modified xsi:type="dcterms:W3CDTF">2010-12-05T15:44:25Z</dcterms:modified>
</cp:coreProperties>
</file>