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custDataLst>
    <p:tags r:id="rId25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Aplicación de nuevas tecnologías en la conservación y análisis del patrimonio cultural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Pensar Relacionalmente: </a:t>
            </a:r>
            <a:br>
              <a:rPr lang="es-ES" dirty="0" smtClean="0"/>
            </a:br>
            <a:r>
              <a:rPr lang="es-ES" dirty="0" smtClean="0"/>
              <a:t>Bases de Datos Relacionales </a:t>
            </a:r>
            <a:br>
              <a:rPr lang="es-ES" dirty="0" smtClean="0"/>
            </a:br>
            <a:r>
              <a:rPr lang="es-ES" dirty="0" smtClean="0"/>
              <a:t>(una visión clásica)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733256"/>
            <a:ext cx="11715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Modelo ER: Representación Gráfica</a:t>
            </a: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214554"/>
            <a:ext cx="7286676" cy="31432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2: Modelo Relacional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616332"/>
          </a:xfrm>
        </p:spPr>
        <p:txBody>
          <a:bodyPr>
            <a:normAutofit/>
          </a:bodyPr>
          <a:lstStyle/>
          <a:p>
            <a:r>
              <a:rPr lang="es-ES" sz="2400" dirty="0" smtClean="0"/>
              <a:t>Basado en registros.</a:t>
            </a:r>
          </a:p>
          <a:p>
            <a:r>
              <a:rPr lang="es-ES" sz="2400" dirty="0" smtClean="0"/>
              <a:t>En este modelo se representan los datos y las relaciones entre estos a través de una colección de tablas:</a:t>
            </a:r>
          </a:p>
          <a:p>
            <a:pPr lvl="1"/>
            <a:r>
              <a:rPr lang="es-ES" sz="2000" dirty="0" smtClean="0"/>
              <a:t>Filas: equivalen a los cada uno de los registros que contendrá la base de datos</a:t>
            </a:r>
          </a:p>
          <a:p>
            <a:pPr lvl="1"/>
            <a:r>
              <a:rPr lang="es-ES" sz="2000" dirty="0" smtClean="0"/>
              <a:t>Columnas corresponden a las características (atributos) de cada registro localizado en la </a:t>
            </a:r>
            <a:r>
              <a:rPr lang="es-ES" sz="2000" dirty="0" err="1" smtClean="0"/>
              <a:t>tupla</a:t>
            </a:r>
            <a:r>
              <a:rPr lang="es-ES" sz="2000" dirty="0" smtClean="0"/>
              <a:t>.</a:t>
            </a:r>
          </a:p>
          <a:p>
            <a:endParaRPr lang="es-ES" sz="24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8" y="4214818"/>
          <a:ext cx="6572296" cy="736092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1804988"/>
                <a:gridCol w="2078367"/>
                <a:gridCol w="2688941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/>
                        <a:t>Nombre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/>
                        <a:t>Fecha</a:t>
                      </a:r>
                      <a:r>
                        <a:rPr lang="en-US" sz="1400" dirty="0"/>
                        <a:t> de </a:t>
                      </a:r>
                      <a:r>
                        <a:rPr lang="en-US" sz="1400" dirty="0" err="1"/>
                        <a:t>Nacimiento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Lugar de </a:t>
                      </a:r>
                      <a:r>
                        <a:rPr lang="en-US" sz="1400" dirty="0" err="1"/>
                        <a:t>Nacimiento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Autor1</a:t>
                      </a:r>
                      <a:endParaRPr lang="es-ES" sz="14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15 / 09/ 1856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Montevideo</a:t>
                      </a:r>
                      <a:endParaRPr lang="es-ES" sz="14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Autor2</a:t>
                      </a:r>
                      <a:endParaRPr lang="es-ES" sz="14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16/05/ 1715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/>
                        <a:t>Sevilla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714876" y="5143512"/>
          <a:ext cx="3357586" cy="736092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898509"/>
                <a:gridCol w="2459077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/>
                        <a:t>Título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/>
                        <a:t>Fecha</a:t>
                      </a:r>
                      <a:r>
                        <a:rPr lang="en-US" sz="1400" dirty="0"/>
                        <a:t> de </a:t>
                      </a:r>
                      <a:r>
                        <a:rPr lang="en-US" sz="1400" dirty="0" err="1"/>
                        <a:t>Creación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Obra1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10 / 10 /1875</a:t>
                      </a:r>
                      <a:endParaRPr lang="es-ES" sz="14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/>
                        <a:t>Obra2</a:t>
                      </a:r>
                      <a:endParaRPr lang="es-ES" sz="14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20 / 06 / 1745</a:t>
                      </a:r>
                      <a:endParaRPr lang="es-ES" sz="14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5857892"/>
            <a:ext cx="5086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Pero… ¿qué pasa con las relaciones?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3: Trasladando las relaciones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259142"/>
          </a:xfrm>
        </p:spPr>
        <p:txBody>
          <a:bodyPr>
            <a:normAutofit/>
          </a:bodyPr>
          <a:lstStyle/>
          <a:p>
            <a:r>
              <a:rPr lang="es-ES" sz="2000" b="1" dirty="0" smtClean="0"/>
              <a:t>Grado</a:t>
            </a:r>
            <a:r>
              <a:rPr lang="es-ES" sz="2000" dirty="0" smtClean="0"/>
              <a:t>: cantidad de entidades que intervienen en una relación. Por ejemplo:</a:t>
            </a:r>
          </a:p>
          <a:p>
            <a:pPr lvl="1"/>
            <a:r>
              <a:rPr lang="es-ES" sz="1800" dirty="0" smtClean="0"/>
              <a:t>AUTOR-OBRA es de grado 2 (</a:t>
            </a:r>
            <a:r>
              <a:rPr lang="es-ES" sz="1800" b="1" dirty="0" smtClean="0"/>
              <a:t>binaria</a:t>
            </a:r>
            <a:r>
              <a:rPr lang="es-ES" sz="1800" dirty="0" smtClean="0"/>
              <a:t>), ya que intervienen dos entidades en ella. </a:t>
            </a:r>
          </a:p>
          <a:p>
            <a:pPr lvl="1"/>
            <a:r>
              <a:rPr lang="es-ES" sz="1800" dirty="0" smtClean="0"/>
              <a:t>Una relación de orden superior a 2 podría ser la relación entre EVENTOS, FECHAS y LUGARES (</a:t>
            </a:r>
            <a:r>
              <a:rPr lang="es-ES" sz="1800" b="1" dirty="0" smtClean="0"/>
              <a:t>ternaria</a:t>
            </a:r>
            <a:r>
              <a:rPr lang="es-ES" sz="1800" dirty="0" smtClean="0"/>
              <a:t>).</a:t>
            </a:r>
          </a:p>
          <a:p>
            <a:endParaRPr lang="es-ES" sz="2000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500438"/>
            <a:ext cx="3214710" cy="297815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3: Trasladando las relaciones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b="1" dirty="0" err="1" smtClean="0"/>
              <a:t>Cardinalidad</a:t>
            </a:r>
            <a:r>
              <a:rPr lang="es-ES" dirty="0" smtClean="0"/>
              <a:t>: límites que se impongan a cuántos elementos de un tipo se pueden relacionar con los del otro.</a:t>
            </a:r>
          </a:p>
          <a:p>
            <a:pPr lvl="1"/>
            <a:r>
              <a:rPr lang="es-ES" dirty="0" smtClean="0"/>
              <a:t>Relación uno a uno</a:t>
            </a:r>
          </a:p>
          <a:p>
            <a:pPr lvl="1">
              <a:buNone/>
            </a:pPr>
            <a:endParaRPr lang="es-ES" dirty="0" smtClean="0"/>
          </a:p>
          <a:p>
            <a:pPr lvl="1">
              <a:buNone/>
            </a:pPr>
            <a:endParaRPr lang="es-ES" dirty="0" smtClean="0"/>
          </a:p>
          <a:p>
            <a:pPr lvl="1"/>
            <a:r>
              <a:rPr lang="es-ES" dirty="0" smtClean="0"/>
              <a:t>Relación uno a muchos: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Muchos a muchos:</a:t>
            </a:r>
          </a:p>
          <a:p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2500306"/>
            <a:ext cx="4357718" cy="10172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4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3769050"/>
            <a:ext cx="4357718" cy="10172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" name="5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4983496"/>
            <a:ext cx="4357718" cy="10172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3: Trasladando las relaciones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759208"/>
          </a:xfrm>
        </p:spPr>
        <p:txBody>
          <a:bodyPr>
            <a:normAutofit/>
          </a:bodyPr>
          <a:lstStyle/>
          <a:p>
            <a:r>
              <a:rPr lang="es-ES" sz="2000" dirty="0" smtClean="0"/>
              <a:t>¿Cómo se representan las relaciones entre las entidades (concepto abstracto) en este modelo?</a:t>
            </a:r>
          </a:p>
          <a:p>
            <a:r>
              <a:rPr lang="es-ES" sz="2000" dirty="0" smtClean="0"/>
              <a:t>La forma general pasa por referenciar un registro completo por uno de sus atributos, que pasa a llamarse </a:t>
            </a:r>
            <a:r>
              <a:rPr lang="es-ES" sz="2000" b="1" dirty="0" smtClean="0"/>
              <a:t>Clave Primaria</a:t>
            </a:r>
            <a:r>
              <a:rPr lang="es-ES" sz="2000" dirty="0" smtClean="0"/>
              <a:t> de la tabla. </a:t>
            </a:r>
          </a:p>
          <a:p>
            <a:pPr lvl="1"/>
            <a:r>
              <a:rPr lang="es-ES" sz="1800" dirty="0" smtClean="0"/>
              <a:t>Por ejemplo: en el caso de las obras podría utilizarse un campo como el </a:t>
            </a:r>
            <a:r>
              <a:rPr lang="es-ES" sz="1800" b="1" dirty="0" smtClean="0"/>
              <a:t>Nº Inventario.</a:t>
            </a:r>
          </a:p>
          <a:p>
            <a:pPr lvl="1"/>
            <a:r>
              <a:rPr lang="es-ES" sz="1800" dirty="0" smtClean="0"/>
              <a:t>Si no dispusiéramos de tal información, siempre tenemos la posibilidad de crear un </a:t>
            </a:r>
            <a:r>
              <a:rPr lang="es-ES" sz="1800" b="1" dirty="0" smtClean="0"/>
              <a:t>código</a:t>
            </a:r>
            <a:r>
              <a:rPr lang="es-ES" sz="1800" dirty="0" smtClean="0"/>
              <a:t> único para cada fila que identifique dicho elemento.</a:t>
            </a:r>
          </a:p>
          <a:p>
            <a:endParaRPr lang="es-ES" sz="20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14348" y="4286256"/>
          <a:ext cx="7358114" cy="841248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569578"/>
                <a:gridCol w="1674984"/>
                <a:gridCol w="2739041"/>
                <a:gridCol w="2374511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Id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Nombre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Fecha de Nacimiento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Lugar de Nacimiento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Autor1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15 / 09/ 1856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Montevideo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Autor2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16/05/ 1715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Sevilla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286116" y="5357826"/>
          <a:ext cx="4143403" cy="841248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521837"/>
                <a:gridCol w="1286192"/>
                <a:gridCol w="2335374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Id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Título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Fecha de Creación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Obra1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 / 10 /1875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Obra2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20 / 06 / 1745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3: Trasladando las relaciones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Ahora, tenemos dos posibilidades para almacenar las relaciones haciendo uso de tablas:</a:t>
            </a:r>
          </a:p>
          <a:p>
            <a:r>
              <a:rPr lang="es-ES" dirty="0" smtClean="0"/>
              <a:t>Haciendo una tabla nueva que contenga cada una de las claves de las entidades involucradas en la relación:</a:t>
            </a:r>
          </a:p>
          <a:p>
            <a:pPr>
              <a:buNone/>
            </a:pPr>
            <a:endParaRPr lang="es-ES" dirty="0" smtClean="0"/>
          </a:p>
          <a:p>
            <a:endParaRPr lang="es-ES" sz="1400" dirty="0" smtClean="0"/>
          </a:p>
          <a:p>
            <a:r>
              <a:rPr lang="es-ES" dirty="0" smtClean="0"/>
              <a:t>Incluyendo en alguna de las tablas de las entidades involucradas, la clave de la otra tabla:</a:t>
            </a:r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857488" y="3286124"/>
          <a:ext cx="2857520" cy="1121664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1486770"/>
                <a:gridCol w="1370750"/>
              </a:tblGrid>
              <a:tr h="1856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/>
                        <a:t>Id. Autor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/>
                        <a:t>Id. Obra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6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/>
                        <a:t>1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/>
                        <a:t>2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6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/>
                        <a:t>2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/>
                        <a:t>1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6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/>
                        <a:t>1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/>
                        <a:t>3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571736" y="5429264"/>
          <a:ext cx="5929354" cy="841248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632654"/>
                <a:gridCol w="1653362"/>
                <a:gridCol w="2214578"/>
                <a:gridCol w="14287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Id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Título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Fecha</a:t>
                      </a:r>
                      <a:r>
                        <a:rPr lang="en-US" sz="1600" dirty="0"/>
                        <a:t> de </a:t>
                      </a:r>
                      <a:r>
                        <a:rPr lang="en-US" sz="1600" dirty="0" err="1"/>
                        <a:t>Creación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Id. Autor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Obra1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 / 10 /1875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Obra2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 / 06 / 1745</a:t>
                      </a:r>
                      <a:endParaRPr lang="es-ES" sz="16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ES" sz="16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3: Trasladando las relaciones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¿Qué método seguir en general?</a:t>
            </a:r>
          </a:p>
          <a:p>
            <a:pPr lvl="1"/>
            <a:r>
              <a:rPr lang="es-ES" sz="2300" dirty="0" smtClean="0"/>
              <a:t>Relaciones 1-1: cualquiera de los dos métodos. Normalmente, añadiendo a cualquiera de las dos entidades la clave primaria de la otra.</a:t>
            </a:r>
          </a:p>
          <a:p>
            <a:pPr lvl="1"/>
            <a:r>
              <a:rPr lang="es-ES" sz="2300" dirty="0" smtClean="0"/>
              <a:t>Relaciones 1-n: cualquiera de los dos métodos. Normalmente, añadiendo a cualquiera de las dos entidades la clave primaria de la otra.</a:t>
            </a:r>
          </a:p>
          <a:p>
            <a:pPr lvl="1"/>
            <a:r>
              <a:rPr lang="es-ES" sz="2300" dirty="0" smtClean="0"/>
              <a:t>Relaciones n-n: únicamente pueden trasladarse como tablas independientes.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 ejemplo completo: </a:t>
            </a:r>
            <a:br>
              <a:rPr lang="es-ES" dirty="0" smtClean="0"/>
            </a:br>
            <a:r>
              <a:rPr lang="es-ES" dirty="0" err="1" smtClean="0"/>
              <a:t>BaroqueArt</a:t>
            </a: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610714"/>
            <a:ext cx="6786610" cy="481868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 ejemplo completo: </a:t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dirty="0" err="1" smtClean="0"/>
              <a:t>BaroqueArt</a:t>
            </a: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71125"/>
            <a:ext cx="7072362" cy="507258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Aplicación de nuevas tecnologías en la conservación y análisis del patrimonio cultural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Pensar Relacionalmente: </a:t>
            </a:r>
            <a:br>
              <a:rPr lang="es-ES" dirty="0" smtClean="0"/>
            </a:br>
            <a:r>
              <a:rPr lang="es-ES" dirty="0" smtClean="0"/>
              <a:t>Bases de Datos en Grafo </a:t>
            </a:r>
            <a:br>
              <a:rPr lang="es-ES" dirty="0" smtClean="0"/>
            </a:br>
            <a:r>
              <a:rPr lang="es-ES" dirty="0" smtClean="0"/>
              <a:t>(una visión actual)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733256"/>
            <a:ext cx="11715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Flecha derecha"/>
          <p:cNvSpPr/>
          <p:nvPr/>
        </p:nvSpPr>
        <p:spPr>
          <a:xfrm rot="18456322">
            <a:off x="4959462" y="3651303"/>
            <a:ext cx="2772431" cy="26490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derecha"/>
          <p:cNvSpPr/>
          <p:nvPr/>
        </p:nvSpPr>
        <p:spPr>
          <a:xfrm rot="2876401">
            <a:off x="1638442" y="3685997"/>
            <a:ext cx="2866721" cy="29995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Del Mundo Real a las Bases de Datos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642910" y="1928802"/>
            <a:ext cx="2428892" cy="78581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Mundo Real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1714480" y="3286124"/>
            <a:ext cx="2428892" cy="92869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Estándar</a:t>
            </a:r>
          </a:p>
          <a:p>
            <a:pPr algn="ctr"/>
            <a:r>
              <a:rPr lang="es-ES" dirty="0" smtClean="0"/>
              <a:t>Necesidades</a:t>
            </a:r>
          </a:p>
          <a:p>
            <a:pPr algn="ctr"/>
            <a:r>
              <a:rPr lang="es-ES" dirty="0" smtClean="0"/>
              <a:t>…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00430" y="4929198"/>
            <a:ext cx="221457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Modelo Conceptual</a:t>
            </a:r>
            <a:endParaRPr lang="es-ES" dirty="0"/>
          </a:p>
        </p:txBody>
      </p:sp>
      <p:sp>
        <p:nvSpPr>
          <p:cNvPr id="7" name="6 Elipse"/>
          <p:cNvSpPr/>
          <p:nvPr/>
        </p:nvSpPr>
        <p:spPr>
          <a:xfrm>
            <a:off x="5286380" y="3286124"/>
            <a:ext cx="2357454" cy="100013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Herramientas de diseño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6286512" y="1857364"/>
            <a:ext cx="2286016" cy="78581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Datos Almacenados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Flecha derecha"/>
          <p:cNvSpPr/>
          <p:nvPr/>
        </p:nvSpPr>
        <p:spPr>
          <a:xfrm rot="18456322">
            <a:off x="4959462" y="3651303"/>
            <a:ext cx="2772431" cy="26490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derecha"/>
          <p:cNvSpPr/>
          <p:nvPr/>
        </p:nvSpPr>
        <p:spPr>
          <a:xfrm rot="2876401">
            <a:off x="1638442" y="3685997"/>
            <a:ext cx="2866721" cy="29995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Del Mundo Real a las Bases de Datos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642910" y="1928802"/>
            <a:ext cx="2428892" cy="78581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Mundo Real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1714480" y="3286124"/>
            <a:ext cx="2428892" cy="92869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Estándar</a:t>
            </a:r>
          </a:p>
          <a:p>
            <a:pPr algn="ctr"/>
            <a:r>
              <a:rPr lang="es-ES" dirty="0" smtClean="0"/>
              <a:t>Necesidades</a:t>
            </a:r>
          </a:p>
          <a:p>
            <a:pPr algn="ctr"/>
            <a:r>
              <a:rPr lang="es-ES" dirty="0" smtClean="0"/>
              <a:t>…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00430" y="4929198"/>
            <a:ext cx="221457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Modelo Conceptual</a:t>
            </a:r>
            <a:endParaRPr lang="es-ES" dirty="0"/>
          </a:p>
        </p:txBody>
      </p:sp>
      <p:sp>
        <p:nvSpPr>
          <p:cNvPr id="7" name="6 Elipse"/>
          <p:cNvSpPr/>
          <p:nvPr/>
        </p:nvSpPr>
        <p:spPr>
          <a:xfrm>
            <a:off x="5286380" y="3286124"/>
            <a:ext cx="2357454" cy="100013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Herramientas de diseño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6286512" y="1857364"/>
            <a:ext cx="2286016" cy="78581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Datos Almacenados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Conceptos Básicos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b="1" dirty="0" smtClean="0"/>
              <a:t>Dato</a:t>
            </a:r>
            <a:r>
              <a:rPr lang="es-ES" dirty="0" smtClean="0"/>
              <a:t>: sin cambios…</a:t>
            </a:r>
          </a:p>
          <a:p>
            <a:pPr algn="just"/>
            <a:r>
              <a:rPr lang="es-ES" b="1" dirty="0" smtClean="0"/>
              <a:t>Información: </a:t>
            </a:r>
            <a:r>
              <a:rPr lang="es-ES" dirty="0" smtClean="0"/>
              <a:t>sin cambios… </a:t>
            </a:r>
          </a:p>
          <a:p>
            <a:pPr algn="just"/>
            <a:r>
              <a:rPr lang="es-ES" b="1" dirty="0" smtClean="0"/>
              <a:t>Nodo:</a:t>
            </a:r>
            <a:r>
              <a:rPr lang="es-ES" dirty="0" smtClean="0"/>
              <a:t> Unidades de información que representan entidades del mundo real (que se quiere modelar).</a:t>
            </a:r>
          </a:p>
          <a:p>
            <a:pPr algn="just"/>
            <a:r>
              <a:rPr lang="es-ES" b="1" dirty="0" smtClean="0"/>
              <a:t>Relación: </a:t>
            </a:r>
            <a:r>
              <a:rPr lang="es-ES" dirty="0" smtClean="0"/>
              <a:t>Asociación entre entidades (nodos) que establecen enlaces semánticos entre los mismos.</a:t>
            </a:r>
          </a:p>
          <a:p>
            <a:pPr algn="just"/>
            <a:r>
              <a:rPr lang="es-ES" b="1" dirty="0" smtClean="0"/>
              <a:t>Propiedad: </a:t>
            </a:r>
            <a:r>
              <a:rPr lang="es-ES" dirty="0" smtClean="0"/>
              <a:t>Unidad de información que forma parte de un nodo o una relación.</a:t>
            </a:r>
          </a:p>
          <a:p>
            <a:pPr algn="just"/>
            <a:r>
              <a:rPr lang="es-ES" b="1" dirty="0" smtClean="0"/>
              <a:t>Grafo: </a:t>
            </a:r>
            <a:r>
              <a:rPr lang="es-ES" dirty="0" smtClean="0"/>
              <a:t>Conjunto de nodos y relaciones que forman parte de un dominio de estudio.</a:t>
            </a:r>
          </a:p>
          <a:p>
            <a:pPr algn="just"/>
            <a:r>
              <a:rPr lang="es-ES" b="1" dirty="0" smtClean="0"/>
              <a:t>Esquema </a:t>
            </a:r>
            <a:r>
              <a:rPr lang="es-ES" dirty="0" smtClean="0"/>
              <a:t>(no es necesario)</a:t>
            </a:r>
            <a:r>
              <a:rPr lang="es-ES" b="1" dirty="0" smtClean="0"/>
              <a:t>: </a:t>
            </a:r>
            <a:r>
              <a:rPr lang="es-ES" dirty="0" smtClean="0"/>
              <a:t>Estructura de nodos y relaciones que sirven de base para la conceptualización del </a:t>
            </a:r>
            <a:r>
              <a:rPr lang="es-ES" smtClean="0"/>
              <a:t>grafo global.</a:t>
            </a:r>
            <a:endParaRPr lang="es-E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Del Mundo Real a las Bases de Datos</a:t>
            </a:r>
            <a:endParaRPr lang="es-ES" dirty="0"/>
          </a:p>
        </p:txBody>
      </p:sp>
      <p:pic>
        <p:nvPicPr>
          <p:cNvPr id="13" name="12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3600400" cy="32403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5" name="14 CuadroTexto"/>
          <p:cNvSpPr txBox="1"/>
          <p:nvPr/>
        </p:nvSpPr>
        <p:spPr>
          <a:xfrm>
            <a:off x="1259632" y="4653136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Esquema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516216" y="2420888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Grafo</a:t>
            </a:r>
            <a:endParaRPr lang="es-ES" dirty="0"/>
          </a:p>
        </p:txBody>
      </p:sp>
      <p:sp>
        <p:nvSpPr>
          <p:cNvPr id="17" name="16 Flecha doblada"/>
          <p:cNvSpPr/>
          <p:nvPr/>
        </p:nvSpPr>
        <p:spPr>
          <a:xfrm rot="5400000">
            <a:off x="4608004" y="1592796"/>
            <a:ext cx="360040" cy="1872208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780928"/>
            <a:ext cx="4145560" cy="37890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Comparativa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Conceptos Básicos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ES" b="1" dirty="0" smtClean="0"/>
              <a:t>Dato</a:t>
            </a:r>
            <a:r>
              <a:rPr lang="es-ES" dirty="0" smtClean="0"/>
              <a:t>: Conjunto de símbolos con algún significado que se interpretan como una unidad. Por ejemplo: </a:t>
            </a:r>
            <a:r>
              <a:rPr lang="es-ES" i="1" dirty="0" smtClean="0"/>
              <a:t>15 de Julio de 2009</a:t>
            </a:r>
            <a:r>
              <a:rPr lang="es-ES" dirty="0" smtClean="0"/>
              <a:t>.</a:t>
            </a:r>
          </a:p>
          <a:p>
            <a:pPr algn="just"/>
            <a:r>
              <a:rPr lang="es-ES" b="1" dirty="0" smtClean="0"/>
              <a:t>Información: </a:t>
            </a:r>
            <a:r>
              <a:rPr lang="es-ES" dirty="0" smtClean="0"/>
              <a:t>Es un conjunto ordenado de datos, manejados según la necesidad del usuario, y con una interpretación semántica dentro del contexto asignado por el usuario. Por ejemplo: </a:t>
            </a:r>
            <a:r>
              <a:rPr lang="es-ES" i="1" dirty="0" smtClean="0"/>
              <a:t>15 de Julio de 2009</a:t>
            </a:r>
            <a:r>
              <a:rPr lang="es-ES" dirty="0" smtClean="0"/>
              <a:t> se interpreta como una fecha.</a:t>
            </a:r>
          </a:p>
          <a:p>
            <a:pPr algn="just"/>
            <a:r>
              <a:rPr lang="es-ES" b="1" dirty="0" smtClean="0"/>
              <a:t>Campo:</a:t>
            </a:r>
            <a:r>
              <a:rPr lang="es-ES" dirty="0" smtClean="0"/>
              <a:t> Es la unidad más pequeña a la cual uno puede referirse en una BD. Desde ciertos puntos de vista representa una característica de un individuo u objeto. Por ejemplo, en una BD que trate biografías, la unidad que almacena la </a:t>
            </a:r>
            <a:r>
              <a:rPr lang="es-ES" i="1" dirty="0" smtClean="0"/>
              <a:t>Fecha de Nacimiento</a:t>
            </a:r>
            <a:r>
              <a:rPr lang="es-ES" dirty="0" smtClean="0"/>
              <a:t>.</a:t>
            </a:r>
          </a:p>
          <a:p>
            <a:pPr algn="just"/>
            <a:r>
              <a:rPr lang="es-ES" b="1" dirty="0" smtClean="0"/>
              <a:t>Registro: </a:t>
            </a:r>
            <a:r>
              <a:rPr lang="es-ES" dirty="0" smtClean="0"/>
              <a:t>Colección de campos que están relacionados y que determinan una unidad de orden superior. El equivalente a la ficha. Por ejemplo, el registro de un </a:t>
            </a:r>
            <a:r>
              <a:rPr lang="es-ES" i="1" dirty="0" smtClean="0"/>
              <a:t>autor</a:t>
            </a:r>
            <a:r>
              <a:rPr lang="es-ES" dirty="0" smtClean="0"/>
              <a:t>.</a:t>
            </a:r>
          </a:p>
          <a:p>
            <a:pPr algn="just"/>
            <a:r>
              <a:rPr lang="es-ES" b="1" dirty="0" smtClean="0"/>
              <a:t>Tabla</a:t>
            </a:r>
            <a:r>
              <a:rPr lang="es-ES" dirty="0" smtClean="0"/>
              <a:t>: Colección de registros almacenados siguiendo una estructura homogénea. Por ejemplo, el conjunto de registros que contienen la información de autores de nuestra colección.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Conceptos Básicos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100" b="1" dirty="0" smtClean="0"/>
              <a:t>Base de datos (BD): </a:t>
            </a:r>
            <a:r>
              <a:rPr lang="es-ES" sz="2100" dirty="0" smtClean="0"/>
              <a:t>Es una colección de registros que tienen algún tipo de relación entre sí.</a:t>
            </a:r>
          </a:p>
          <a:p>
            <a:pPr algn="just"/>
            <a:r>
              <a:rPr lang="es-ES" sz="2100" b="1" dirty="0" smtClean="0"/>
              <a:t>Sistema Gestor de BD (SGBD): </a:t>
            </a:r>
            <a:r>
              <a:rPr lang="es-ES" sz="2100" dirty="0" smtClean="0"/>
              <a:t>Un  SGBD es una aplicación software que permite la definición, creación y uso de Bases de Datos. Actúa a modo de interfaz entre el usuario que maneja la información y el sistema físico que maneja los datos. </a:t>
            </a:r>
          </a:p>
          <a:p>
            <a:pPr lvl="1" algn="just"/>
            <a:r>
              <a:rPr lang="es-ES" sz="1600" dirty="0" smtClean="0"/>
              <a:t>Ejemplos: Microsoft Access, </a:t>
            </a:r>
            <a:r>
              <a:rPr lang="es-ES" sz="1600" dirty="0" err="1" smtClean="0"/>
              <a:t>FileMaker</a:t>
            </a:r>
            <a:r>
              <a:rPr lang="es-ES" sz="1600" dirty="0" smtClean="0"/>
              <a:t>, </a:t>
            </a:r>
            <a:r>
              <a:rPr lang="es-ES" sz="1600" dirty="0" err="1" smtClean="0"/>
              <a:t>MySQL</a:t>
            </a:r>
            <a:r>
              <a:rPr lang="es-ES" sz="1600" dirty="0" smtClean="0"/>
              <a:t>, </a:t>
            </a:r>
            <a:r>
              <a:rPr lang="es-ES" sz="1600" dirty="0" err="1" smtClean="0"/>
              <a:t>Posgre</a:t>
            </a:r>
            <a:r>
              <a:rPr lang="es-ES" sz="1600" dirty="0" smtClean="0"/>
              <a:t>, Oracle, </a:t>
            </a:r>
            <a:r>
              <a:rPr lang="es-ES" sz="1600" dirty="0" err="1" smtClean="0"/>
              <a:t>etc</a:t>
            </a:r>
            <a:r>
              <a:rPr lang="es-ES" sz="1600" dirty="0" smtClean="0"/>
              <a:t>…</a:t>
            </a:r>
          </a:p>
          <a:p>
            <a:pPr algn="just"/>
            <a:r>
              <a:rPr lang="es-ES" sz="2100" b="1" dirty="0" smtClean="0"/>
              <a:t>Esquema de la BD: </a:t>
            </a:r>
            <a:r>
              <a:rPr lang="es-ES" sz="2100" dirty="0" smtClean="0"/>
              <a:t>Es la estructura lógica que define la BD.</a:t>
            </a:r>
          </a:p>
          <a:p>
            <a:pPr algn="just"/>
            <a:r>
              <a:rPr lang="es-ES" sz="2100" b="1" dirty="0" smtClean="0"/>
              <a:t>Administrador de la BD: </a:t>
            </a:r>
            <a:r>
              <a:rPr lang="es-ES" sz="2100" dirty="0" smtClean="0"/>
              <a:t>Es la persona o equipo de personas profesionales responsables del control y manejo a bajo nivel del SGBD.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Manejar grandes cantidades de información:</a:t>
            </a:r>
          </a:p>
          <a:p>
            <a:pPr lvl="1"/>
            <a:r>
              <a:rPr lang="es-ES" dirty="0" smtClean="0"/>
              <a:t>Definición de estructuras para el almacenamiento de los datos.</a:t>
            </a:r>
          </a:p>
          <a:p>
            <a:pPr lvl="1"/>
            <a:r>
              <a:rPr lang="es-ES" dirty="0" smtClean="0"/>
              <a:t>Provisión de los mecanismos necesarios para su manipulación.</a:t>
            </a:r>
          </a:p>
          <a:p>
            <a:pPr lvl="1"/>
            <a:r>
              <a:rPr lang="es-ES" dirty="0" smtClean="0"/>
              <a:t>Mecanismos de seguridad que garanticen la integridad de la información.</a:t>
            </a:r>
          </a:p>
          <a:p>
            <a:r>
              <a:rPr lang="es-ES" dirty="0" smtClean="0"/>
              <a:t>Proporcionar a los usuarios finales una visión abstracta de los datos (posiblemente, lejana de la estructura real que dichos datos tienen en los sistemas de almacenamiento):</a:t>
            </a:r>
          </a:p>
          <a:p>
            <a:pPr lvl="1"/>
            <a:r>
              <a:rPr lang="es-ES" dirty="0" smtClean="0"/>
              <a:t>Adaptación al usuario.</a:t>
            </a:r>
          </a:p>
          <a:p>
            <a:pPr lvl="1"/>
            <a:r>
              <a:rPr lang="es-ES" dirty="0" smtClean="0"/>
              <a:t>Vistas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Disminuir:</a:t>
            </a:r>
          </a:p>
          <a:p>
            <a:r>
              <a:rPr lang="es-ES" dirty="0" smtClean="0"/>
              <a:t>Redundancia e inconsistencia de datos.</a:t>
            </a:r>
          </a:p>
          <a:p>
            <a:r>
              <a:rPr lang="es-ES" dirty="0" smtClean="0"/>
              <a:t>Dificultad para acceder a los datos.</a:t>
            </a:r>
          </a:p>
          <a:p>
            <a:r>
              <a:rPr lang="es-ES" dirty="0" smtClean="0"/>
              <a:t>Estandarización de los datos.</a:t>
            </a:r>
          </a:p>
          <a:p>
            <a:r>
              <a:rPr lang="es-ES" dirty="0" smtClean="0"/>
              <a:t>Anomalías del acceso concurrente.</a:t>
            </a:r>
          </a:p>
          <a:p>
            <a:r>
              <a:rPr lang="es-ES" dirty="0" smtClean="0"/>
              <a:t>Problemas de seguridad.</a:t>
            </a:r>
          </a:p>
          <a:p>
            <a:r>
              <a:rPr lang="es-ES" dirty="0" smtClean="0"/>
              <a:t>Problemas de integridad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Niveles de abstracción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s-ES" sz="2000" dirty="0" smtClean="0"/>
              <a:t>Diferentes niveles de abstracción</a:t>
            </a:r>
          </a:p>
          <a:p>
            <a:pPr lvl="0"/>
            <a:r>
              <a:rPr lang="es-ES" sz="2000" b="1" dirty="0" smtClean="0"/>
              <a:t>Nivel físico. </a:t>
            </a:r>
            <a:r>
              <a:rPr lang="es-ES" sz="2000" dirty="0" smtClean="0"/>
              <a:t>Describe en detalle la forma con que se almacenan los datos en los dispositivos de almacenamiento.</a:t>
            </a:r>
          </a:p>
          <a:p>
            <a:pPr lvl="0"/>
            <a:r>
              <a:rPr lang="es-ES" sz="2000" b="1" dirty="0" smtClean="0"/>
              <a:t>Nivel conceptual. </a:t>
            </a:r>
            <a:r>
              <a:rPr lang="es-ES" sz="2000" dirty="0" smtClean="0"/>
              <a:t>Describe qué datos son almacenados realmente en la base de datos y las relaciones que existen entre los mismos:</a:t>
            </a:r>
          </a:p>
          <a:p>
            <a:pPr lvl="1"/>
            <a:r>
              <a:rPr lang="es-ES" sz="1600" b="1" i="1" dirty="0" smtClean="0"/>
              <a:t>Definición de los datos</a:t>
            </a:r>
            <a:r>
              <a:rPr lang="es-ES" sz="1600" b="1" dirty="0" smtClean="0"/>
              <a:t>: </a:t>
            </a:r>
            <a:r>
              <a:rPr lang="es-ES" sz="1600" dirty="0" smtClean="0"/>
              <a:t>Los tipos de registros, datos y capacidad: </a:t>
            </a:r>
          </a:p>
          <a:p>
            <a:pPr lvl="2"/>
            <a:r>
              <a:rPr lang="es-ES" sz="1400" i="1" dirty="0" smtClean="0"/>
              <a:t>Registros</a:t>
            </a:r>
            <a:r>
              <a:rPr lang="es-ES" sz="1400" dirty="0" smtClean="0"/>
              <a:t>: Autores y Obras</a:t>
            </a:r>
          </a:p>
          <a:p>
            <a:pPr lvl="2"/>
            <a:r>
              <a:rPr lang="es-ES" sz="1400" i="1" dirty="0" smtClean="0"/>
              <a:t>Campos de Registros</a:t>
            </a:r>
            <a:r>
              <a:rPr lang="es-ES" sz="1400" dirty="0" smtClean="0"/>
              <a:t>: Nombre (Texto 100), Fecha de Nacimiento (Fecha), Lugar de Nacimiento (Texto 100), </a:t>
            </a:r>
            <a:r>
              <a:rPr lang="es-ES" sz="1400" dirty="0" err="1" smtClean="0"/>
              <a:t>etc</a:t>
            </a:r>
            <a:r>
              <a:rPr lang="es-ES" sz="1400" dirty="0" smtClean="0"/>
              <a:t>…</a:t>
            </a:r>
          </a:p>
          <a:p>
            <a:pPr lvl="2"/>
            <a:r>
              <a:rPr lang="es-ES" sz="1400" i="1" dirty="0" smtClean="0"/>
              <a:t>Campos de Obras</a:t>
            </a:r>
            <a:r>
              <a:rPr lang="es-ES" sz="1400" dirty="0" smtClean="0"/>
              <a:t>: Título, Fecha de Creación, Formato, </a:t>
            </a:r>
            <a:r>
              <a:rPr lang="es-ES" sz="1400" dirty="0" err="1" smtClean="0"/>
              <a:t>etc</a:t>
            </a:r>
            <a:r>
              <a:rPr lang="es-ES" sz="1400" dirty="0" smtClean="0"/>
              <a:t>…</a:t>
            </a:r>
          </a:p>
          <a:p>
            <a:pPr lvl="1"/>
            <a:r>
              <a:rPr lang="es-ES" sz="1600" b="1" i="1" dirty="0" smtClean="0"/>
              <a:t>Relaciones entre datos</a:t>
            </a:r>
            <a:r>
              <a:rPr lang="es-ES" sz="1600" b="1" dirty="0" smtClean="0"/>
              <a:t>:</a:t>
            </a:r>
            <a:endParaRPr lang="es-ES" sz="1600" dirty="0" smtClean="0"/>
          </a:p>
          <a:p>
            <a:pPr lvl="2"/>
            <a:r>
              <a:rPr lang="es-ES" sz="1400" i="1" dirty="0" smtClean="0"/>
              <a:t>Relación entre Obras y Autores</a:t>
            </a:r>
            <a:r>
              <a:rPr lang="es-ES" sz="1400" dirty="0" smtClean="0"/>
              <a:t>: Indicar para cada Obra qué Autor es el creador de la Obra.</a:t>
            </a:r>
          </a:p>
          <a:p>
            <a:pPr lvl="0"/>
            <a:r>
              <a:rPr lang="es-ES" sz="2000" b="1" dirty="0" smtClean="0"/>
              <a:t>Nivel de visión. </a:t>
            </a:r>
            <a:r>
              <a:rPr lang="es-ES" sz="2000" dirty="0" smtClean="0"/>
              <a:t>Nivel más alto de abstracción, es lo que el usuario final puede visualizar del sistema terminado, describe sólo una parte de la base de datos al usuario acreditado para verla</a:t>
            </a:r>
          </a:p>
          <a:p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Niveles de abstracción </a:t>
            </a: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14488"/>
            <a:ext cx="6215106" cy="37255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14290"/>
            <a:ext cx="8534400" cy="758952"/>
          </a:xfrm>
        </p:spPr>
        <p:txBody>
          <a:bodyPr>
            <a:normAutofit/>
          </a:bodyPr>
          <a:lstStyle/>
          <a:p>
            <a:r>
              <a:rPr lang="es-ES" dirty="0" smtClean="0"/>
              <a:t>Paso 1: Modelo Entidad-Relación (ER)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Representa a la realidad a través de</a:t>
            </a:r>
            <a:r>
              <a:rPr lang="es-ES" i="1" dirty="0" smtClean="0"/>
              <a:t> </a:t>
            </a:r>
            <a:r>
              <a:rPr lang="es-ES" b="1" i="1" dirty="0" smtClean="0"/>
              <a:t>entidades</a:t>
            </a:r>
            <a:r>
              <a:rPr lang="es-ES" dirty="0" smtClean="0"/>
              <a:t>:</a:t>
            </a:r>
          </a:p>
          <a:p>
            <a:pPr lvl="1"/>
            <a:r>
              <a:rPr lang="es-ES" dirty="0" smtClean="0"/>
              <a:t>Por ejemplo: obras, creadores, instituciones, </a:t>
            </a:r>
            <a:r>
              <a:rPr lang="es-ES" dirty="0" err="1" smtClean="0"/>
              <a:t>etc</a:t>
            </a:r>
            <a:r>
              <a:rPr lang="es-ES" dirty="0" smtClean="0"/>
              <a:t>….</a:t>
            </a:r>
          </a:p>
          <a:p>
            <a:r>
              <a:rPr lang="es-ES" dirty="0" smtClean="0"/>
              <a:t>Características que definen entidades: </a:t>
            </a:r>
            <a:r>
              <a:rPr lang="es-ES" b="1" i="1" dirty="0" smtClean="0"/>
              <a:t>atributos.</a:t>
            </a:r>
          </a:p>
          <a:p>
            <a:pPr lvl="1"/>
            <a:r>
              <a:rPr lang="es-ES" dirty="0" smtClean="0"/>
              <a:t>Por ejemplo: nombre, fecha de nacimiento, </a:t>
            </a:r>
            <a:r>
              <a:rPr lang="es-ES" dirty="0" err="1" smtClean="0"/>
              <a:t>etc</a:t>
            </a:r>
            <a:r>
              <a:rPr lang="es-ES" dirty="0" smtClean="0"/>
              <a:t>… </a:t>
            </a:r>
          </a:p>
          <a:p>
            <a:r>
              <a:rPr lang="es-ES" dirty="0" smtClean="0"/>
              <a:t>Asociación entre entidades: </a:t>
            </a:r>
            <a:r>
              <a:rPr lang="es-ES" b="1" i="1" dirty="0" smtClean="0"/>
              <a:t>relaciones.</a:t>
            </a:r>
          </a:p>
          <a:p>
            <a:pPr lvl="1"/>
            <a:r>
              <a:rPr lang="es-ES" dirty="0" smtClean="0"/>
              <a:t>Por ejemplo: entre la entidad </a:t>
            </a:r>
            <a:r>
              <a:rPr lang="es-ES" b="1" dirty="0" smtClean="0"/>
              <a:t>Obras</a:t>
            </a:r>
            <a:r>
              <a:rPr lang="es-ES" dirty="0" smtClean="0"/>
              <a:t> y la entidad </a:t>
            </a:r>
            <a:r>
              <a:rPr lang="es-ES" b="1" dirty="0" smtClean="0"/>
              <a:t>Autores</a:t>
            </a:r>
            <a:r>
              <a:rPr lang="es-ES" dirty="0" smtClean="0"/>
              <a:t>, la asociación que establece qué autor es el creador de una determinada obra, que podríamos llamar </a:t>
            </a:r>
            <a:r>
              <a:rPr lang="es-ES" b="1" dirty="0" smtClean="0"/>
              <a:t>Relación de Creación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5"/>
  <p:tag name="MMPROD_UIDATA" val="&lt;database version=&quot;7.0&quot;&gt;&lt;object type=&quot;1&quot; unique_id=&quot;10001&quot;&gt;&lt;object type=&quot;2&quot; unique_id=&quot;10321&quot;&gt;&lt;object type=&quot;3&quot; unique_id=&quot;10322&quot;&gt;&lt;property id=&quot;20148&quot; value=&quot;5&quot;/&gt;&lt;property id=&quot;20300&quot; value=&quot;Slide 1 - &amp;quot;Pensar Relacionalmente: las Bases de Datos&amp;quot;&quot;/&gt;&lt;property id=&quot;20307&quot; value=&quot;256&quot;/&gt;&lt;/object&gt;&lt;object type=&quot;3&quot; unique_id=&quot;10323&quot;&gt;&lt;property id=&quot;20148&quot; value=&quot;5&quot;/&gt;&lt;property id=&quot;20300&quot; value=&quot;Slide 2 - &amp;quot;Del Mundo Real a las Bases de Datos&amp;quot;&quot;/&gt;&lt;property id=&quot;20307&quot; value=&quot;273&quot;/&gt;&lt;/object&gt;&lt;object type=&quot;3&quot; unique_id=&quot;10324&quot;&gt;&lt;property id=&quot;20148&quot; value=&quot;5&quot;/&gt;&lt;property id=&quot;20300&quot; value=&quot;Slide 3 - &amp;quot;Conceptos Básicos&amp;quot;&quot;/&gt;&lt;property id=&quot;20307&quot; value=&quot;257&quot;/&gt;&lt;/object&gt;&lt;object type=&quot;3&quot; unique_id=&quot;10325&quot;&gt;&lt;property id=&quot;20148&quot; value=&quot;5&quot;/&gt;&lt;property id=&quot;20300&quot; value=&quot;Slide 4 - &amp;quot;Conceptos Básicos&amp;quot;&quot;/&gt;&lt;property id=&quot;20307&quot; value=&quot;258&quot;/&gt;&lt;/object&gt;&lt;object type=&quot;3&quot; unique_id=&quot;10326&quot;&gt;&lt;property id=&quot;20148&quot; value=&quot;5&quot;/&gt;&lt;property id=&quot;20300&quot; value=&quot;Slide 5 - &amp;quot;Objetivos&amp;quot;&quot;/&gt;&lt;property id=&quot;20307&quot; value=&quot;259&quot;/&gt;&lt;/object&gt;&lt;object type=&quot;3&quot; unique_id=&quot;10327&quot;&gt;&lt;property id=&quot;20148&quot; value=&quot;5&quot;/&gt;&lt;property id=&quot;20300&quot; value=&quot;Slide 6 - &amp;quot;Objetivos&amp;quot;&quot;/&gt;&lt;property id=&quot;20307&quot; value=&quot;260&quot;/&gt;&lt;/object&gt;&lt;object type=&quot;3&quot; unique_id=&quot;10328&quot;&gt;&lt;property id=&quot;20148&quot; value=&quot;5&quot;/&gt;&lt;property id=&quot;20300&quot; value=&quot;Slide 7 - &amp;quot;Niveles de abstracción&amp;quot;&quot;/&gt;&lt;property id=&quot;20307&quot; value=&quot;261&quot;/&gt;&lt;/object&gt;&lt;object type=&quot;3&quot; unique_id=&quot;10329&quot;&gt;&lt;property id=&quot;20148&quot; value=&quot;5&quot;/&gt;&lt;property id=&quot;20300&quot; value=&quot;Slide 8 - &amp;quot;Niveles de abstracción &amp;quot;&quot;/&gt;&lt;property id=&quot;20307&quot; value=&quot;262&quot;/&gt;&lt;/object&gt;&lt;object type=&quot;3&quot; unique_id=&quot;10330&quot;&gt;&lt;property id=&quot;20148&quot; value=&quot;5&quot;/&gt;&lt;property id=&quot;20300&quot; value=&quot;Slide 9 - &amp;quot;Paso 1: Modelo Entidad-Relación (ER)&amp;quot;&quot;/&gt;&lt;property id=&quot;20307&quot; value=&quot;263&quot;/&gt;&lt;/object&gt;&lt;object type=&quot;3&quot; unique_id=&quot;10331&quot;&gt;&lt;property id=&quot;20148&quot; value=&quot;5&quot;/&gt;&lt;property id=&quot;20300&quot; value=&quot;Slide 10 - &amp;quot;Modelo ER: Representación Gráfica&amp;quot;&quot;/&gt;&lt;property id=&quot;20307&quot; value=&quot;264&quot;/&gt;&lt;/object&gt;&lt;object type=&quot;3&quot; unique_id=&quot;10332&quot;&gt;&lt;property id=&quot;20148&quot; value=&quot;5&quot;/&gt;&lt;property id=&quot;20300&quot; value=&quot;Slide 11 - &amp;quot;Paso 2: Modelo Relacional&amp;quot;&quot;/&gt;&lt;property id=&quot;20307&quot; value=&quot;265&quot;/&gt;&lt;/object&gt;&lt;object type=&quot;3&quot; unique_id=&quot;10333&quot;&gt;&lt;property id=&quot;20148&quot; value=&quot;5&quot;/&gt;&lt;property id=&quot;20300&quot; value=&quot;Slide 12 - &amp;quot;Paso 3: Trasladando las relaciones&amp;quot;&quot;/&gt;&lt;property id=&quot;20307&quot; value=&quot;266&quot;/&gt;&lt;/object&gt;&lt;object type=&quot;3&quot; unique_id=&quot;10334&quot;&gt;&lt;property id=&quot;20148&quot; value=&quot;5&quot;/&gt;&lt;property id=&quot;20300&quot; value=&quot;Slide 13 - &amp;quot;Paso 3: Trasladando las relaciones&amp;quot;&quot;/&gt;&lt;property id=&quot;20307&quot; value=&quot;267&quot;/&gt;&lt;/object&gt;&lt;object type=&quot;3&quot; unique_id=&quot;10335&quot;&gt;&lt;property id=&quot;20148&quot; value=&quot;5&quot;/&gt;&lt;property id=&quot;20300&quot; value=&quot;Slide 14 - &amp;quot;Paso 3: Trasladando las relaciones&amp;quot;&quot;/&gt;&lt;property id=&quot;20307&quot; value=&quot;268&quot;/&gt;&lt;/object&gt;&lt;object type=&quot;3&quot; unique_id=&quot;10336&quot;&gt;&lt;property id=&quot;20148&quot; value=&quot;5&quot;/&gt;&lt;property id=&quot;20300&quot; value=&quot;Slide 15 - &amp;quot;Paso 3: Trasladando las relaciones&amp;quot;&quot;/&gt;&lt;property id=&quot;20307&quot; value=&quot;269&quot;/&gt;&lt;/object&gt;&lt;object type=&quot;3&quot; unique_id=&quot;10337&quot;&gt;&lt;property id=&quot;20148&quot; value=&quot;5&quot;/&gt;&lt;property id=&quot;20300&quot; value=&quot;Slide 16 - &amp;quot;Paso 3: Trasladando las relaciones&amp;quot;&quot;/&gt;&lt;property id=&quot;20307&quot; value=&quot;270&quot;/&gt;&lt;/object&gt;&lt;object type=&quot;3&quot; unique_id=&quot;10338&quot;&gt;&lt;property id=&quot;20148&quot; value=&quot;5&quot;/&gt;&lt;property id=&quot;20300&quot; value=&quot;Slide 17 - &amp;quot;Un ejemplo completo: &amp;#x0D;&amp;#x0A;BaroqueArt&amp;quot;&quot;/&gt;&lt;property id=&quot;20307&quot; value=&quot;271&quot;/&gt;&lt;/object&gt;&lt;object type=&quot;3&quot; unique_id=&quot;10339&quot;&gt;&lt;property id=&quot;20148&quot; value=&quot;5&quot;/&gt;&lt;property id=&quot;20300&quot; value=&quot;Slide 18 - &amp;quot;Un ejemplo completo: &amp;#x0D;&amp;#x0A; BaroqueArt&amp;quot;&quot;/&gt;&lt;property id=&quot;20307&quot; value=&quot;272&quot;/&gt;&lt;/object&gt;&lt;/object&gt;&lt;object type=&quot;8&quot; unique_id=&quot;10359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161</TotalTime>
  <Words>1256</Words>
  <Application>Microsoft Office PowerPoint</Application>
  <PresentationFormat>Presentación en pantalla (4:3)</PresentationFormat>
  <Paragraphs>173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Civil</vt:lpstr>
      <vt:lpstr>Pensar Relacionalmente:  Bases de Datos Relacionales  (una visión clásica)</vt:lpstr>
      <vt:lpstr>Del Mundo Real a las Bases de Datos</vt:lpstr>
      <vt:lpstr>Conceptos Básicos</vt:lpstr>
      <vt:lpstr>Conceptos Básicos</vt:lpstr>
      <vt:lpstr>Objetivos</vt:lpstr>
      <vt:lpstr>Objetivos</vt:lpstr>
      <vt:lpstr>Niveles de abstracción</vt:lpstr>
      <vt:lpstr>Niveles de abstracción </vt:lpstr>
      <vt:lpstr>Paso 1: Modelo Entidad-Relación (ER)</vt:lpstr>
      <vt:lpstr>Modelo ER: Representación Gráfica</vt:lpstr>
      <vt:lpstr>Paso 2: Modelo Relacional</vt:lpstr>
      <vt:lpstr>Paso 3: Trasladando las relaciones</vt:lpstr>
      <vt:lpstr>Paso 3: Trasladando las relaciones</vt:lpstr>
      <vt:lpstr>Paso 3: Trasladando las relaciones</vt:lpstr>
      <vt:lpstr>Paso 3: Trasladando las relaciones</vt:lpstr>
      <vt:lpstr>Paso 3: Trasladando las relaciones</vt:lpstr>
      <vt:lpstr>Un ejemplo completo:  BaroqueArt</vt:lpstr>
      <vt:lpstr>Un ejemplo completo:   BaroqueArt</vt:lpstr>
      <vt:lpstr>Pensar Relacionalmente:  Bases de Datos en Grafo  (una visión actual)</vt:lpstr>
      <vt:lpstr>Del Mundo Real a las Bases de Datos</vt:lpstr>
      <vt:lpstr>Conceptos Básicos</vt:lpstr>
      <vt:lpstr>Del Mundo Real a las Bases de Datos</vt:lpstr>
      <vt:lpstr>Comparativa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Pensar Relacionalmente: las Bases de Datos</dc:title>
  <dc:creator>Fernando</dc:creator>
  <cp:lastModifiedBy>fsancho</cp:lastModifiedBy>
  <cp:revision>21</cp:revision>
  <dcterms:created xsi:type="dcterms:W3CDTF">2009-07-07T00:41:48Z</dcterms:created>
  <dcterms:modified xsi:type="dcterms:W3CDTF">2010-11-30T10:50:33Z</dcterms:modified>
</cp:coreProperties>
</file>