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custDataLst>
    <p:tags r:id="rId16"/>
  </p:custData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Marcador de contenido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contenido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Marcador de contenido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contenido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Título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Rectángulo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Rectángulo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Marcador de contenido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onector recto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Rectángulo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Elipse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2" name="21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Rectángulo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Rectángulo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Rectángulo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28/11/2010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8" name="7 Rectángulo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Elipse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fsanchocaparrini@gmail.com" TargetMode="External"/><Relationship Id="rId2" Type="http://schemas.openxmlformats.org/officeDocument/2006/relationships/hyperlink" Target="mailto:fsancho@us.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Aplicación de nuevas tecnologías en la conservación y análisis del patrimonio cultural</a:t>
            </a:r>
          </a:p>
          <a:p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A Modo de Resumen</a:t>
            </a:r>
            <a:endParaRPr lang="es-E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5733256"/>
            <a:ext cx="11715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IDACA: Un ejemplo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3" name="12 CuadroTexto"/>
          <p:cNvSpPr txBox="1"/>
          <p:nvPr/>
        </p:nvSpPr>
        <p:spPr>
          <a:xfrm rot="16200000">
            <a:off x="-1313610" y="4242514"/>
            <a:ext cx="451758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Definición de Tipos de Usuarios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428728" y="2643182"/>
            <a:ext cx="7143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dirty="0" smtClean="0"/>
              <a:t>Niveles de usuarios:</a:t>
            </a:r>
          </a:p>
          <a:p>
            <a:pPr>
              <a:buFont typeface="Arial" pitchFamily="34" charset="0"/>
              <a:buChar char="•"/>
            </a:pPr>
            <a:r>
              <a:rPr lang="es-ES" sz="2200" dirty="0" smtClean="0"/>
              <a:t> Administrador: acceso global sobre usuarios y contenido.</a:t>
            </a:r>
          </a:p>
          <a:p>
            <a:pPr>
              <a:buFont typeface="Arial" pitchFamily="34" charset="0"/>
              <a:buChar char="•"/>
            </a:pPr>
            <a:r>
              <a:rPr lang="es-ES" sz="2200" dirty="0" smtClean="0"/>
              <a:t> Revisores: Pueden modificar cualquier contenido, y deciden la publicación de contenido creado por investigadores.</a:t>
            </a:r>
          </a:p>
          <a:p>
            <a:pPr>
              <a:buFont typeface="Arial" pitchFamily="34" charset="0"/>
              <a:buChar char="•"/>
            </a:pPr>
            <a:r>
              <a:rPr lang="es-ES" sz="2200" dirty="0" smtClean="0"/>
              <a:t> Investigadores: Posibilidad de añadir contenido y ampliar la información introducida por otros  usuarios. Posibilidad de formar grupos. Información privada.</a:t>
            </a:r>
          </a:p>
          <a:p>
            <a:pPr>
              <a:buFont typeface="Arial" pitchFamily="34" charset="0"/>
              <a:buChar char="•"/>
            </a:pPr>
            <a:r>
              <a:rPr lang="es-ES" sz="2200" dirty="0" smtClean="0"/>
              <a:t> Normales: Consultar la información.</a:t>
            </a:r>
            <a:endParaRPr lang="es-E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IDACA: Un ejemplo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4" name="13 CuadroTexto"/>
          <p:cNvSpPr txBox="1"/>
          <p:nvPr/>
        </p:nvSpPr>
        <p:spPr>
          <a:xfrm rot="16200000">
            <a:off x="-470607" y="3366473"/>
            <a:ext cx="2765501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Poblar / Migración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428728" y="2643182"/>
            <a:ext cx="71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En este caso: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Migración de datos desde un sistema de escritorio anterior.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Migración de Bases de Datos libres sobre autoridades.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Población manual continua desde el trabajo de los investigadores involucrados en el proyecto.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IDACA: Un ejemplo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5" name="14 CuadroTexto"/>
          <p:cNvSpPr txBox="1"/>
          <p:nvPr/>
        </p:nvSpPr>
        <p:spPr>
          <a:xfrm rot="16200000">
            <a:off x="-575427" y="3504331"/>
            <a:ext cx="3041217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Generación de Vistas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928794" y="2643182"/>
            <a:ext cx="71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dirty="0" smtClean="0"/>
              <a:t> Formularios según perfil de usuario.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Extracción de informes completos.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Posibilidad de crear exhibiciones y ensayos (haciendo uso de filtros basados en descripciones temporales, geográficas y temáticas… </a:t>
            </a:r>
            <a:r>
              <a:rPr lang="es-ES" sz="2400" dirty="0" err="1" smtClean="0"/>
              <a:t>Exhibit</a:t>
            </a:r>
            <a:r>
              <a:rPr lang="es-ES" sz="2400" dirty="0" smtClean="0"/>
              <a:t>)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Sistema de consultas: almacenables, lenguaje natural,…</a:t>
            </a:r>
            <a:endParaRPr lang="es-ES" sz="2400" dirty="0"/>
          </a:p>
        </p:txBody>
      </p:sp>
      <p:sp>
        <p:nvSpPr>
          <p:cNvPr id="19" name="18 CuadroTexto"/>
          <p:cNvSpPr txBox="1"/>
          <p:nvPr/>
        </p:nvSpPr>
        <p:spPr>
          <a:xfrm rot="16200000">
            <a:off x="669265" y="2869542"/>
            <a:ext cx="177163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Publicación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IDACA: Un ejemplo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711058" y="3606923"/>
            <a:ext cx="324640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Herramientas Sociales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428728" y="2643182"/>
            <a:ext cx="71438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ES" sz="2400" dirty="0" smtClean="0"/>
              <a:t> Sistema de descripciones personalizadas y ampliables (con soporte semántico). 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Sistemas de Recomendación.</a:t>
            </a:r>
          </a:p>
          <a:p>
            <a:pPr>
              <a:buFont typeface="Arial" pitchFamily="34" charset="0"/>
              <a:buChar char="•"/>
            </a:pPr>
            <a:endParaRPr lang="es-ES" sz="2400" dirty="0" smtClean="0"/>
          </a:p>
          <a:p>
            <a:r>
              <a:rPr lang="es-ES" sz="2400" dirty="0" smtClean="0"/>
              <a:t>Otros: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Galerías de usuarios.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Exhibiciones creadas por los usuarios (de contenido que no han creado ellos).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Generación de grupos de trabajo/intereses</a:t>
            </a:r>
          </a:p>
          <a:p>
            <a:pPr>
              <a:buFont typeface="Arial" pitchFamily="34" charset="0"/>
              <a:buChar char="•"/>
            </a:pP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Para acabar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dirty="0" smtClean="0"/>
              <a:t>¿</a:t>
            </a:r>
            <a:r>
              <a:rPr lang="es-ES" dirty="0" smtClean="0"/>
              <a:t>Dónde contactar </a:t>
            </a:r>
            <a:r>
              <a:rPr lang="es-ES" dirty="0" smtClean="0"/>
              <a:t>conmigo?</a:t>
            </a:r>
            <a:endParaRPr lang="es-ES" dirty="0" smtClean="0"/>
          </a:p>
          <a:p>
            <a:pPr lvl="1" algn="just"/>
            <a:r>
              <a:rPr lang="es-ES" dirty="0" smtClean="0"/>
              <a:t>Fernando </a:t>
            </a:r>
            <a:r>
              <a:rPr lang="es-ES" dirty="0" smtClean="0"/>
              <a:t>Sancho </a:t>
            </a:r>
            <a:r>
              <a:rPr lang="es-ES" dirty="0" err="1" smtClean="0"/>
              <a:t>Caparrini</a:t>
            </a:r>
            <a:r>
              <a:rPr lang="es-ES" dirty="0" smtClean="0"/>
              <a:t>: </a:t>
            </a:r>
          </a:p>
          <a:p>
            <a:pPr lvl="2" algn="just"/>
            <a:r>
              <a:rPr lang="es-ES" dirty="0" smtClean="0">
                <a:hlinkClick r:id="rId2"/>
              </a:rPr>
              <a:t>fsancho@us.es</a:t>
            </a:r>
            <a:endParaRPr lang="es-ES" dirty="0" smtClean="0"/>
          </a:p>
          <a:p>
            <a:pPr lvl="2" algn="just"/>
            <a:r>
              <a:rPr lang="es-ES" dirty="0" smtClean="0">
                <a:hlinkClick r:id="rId3"/>
              </a:rPr>
              <a:t>fsanchocaparrini@gmail.com</a:t>
            </a:r>
            <a:r>
              <a:rPr lang="es-ES" dirty="0" smtClean="0"/>
              <a:t> </a:t>
            </a:r>
            <a:endParaRPr lang="es-ES" dirty="0" smtClean="0"/>
          </a:p>
          <a:p>
            <a:pPr lvl="2" algn="just"/>
            <a:endParaRPr lang="es-ES" dirty="0" smtClean="0"/>
          </a:p>
          <a:p>
            <a:pPr lvl="2" algn="just"/>
            <a:endParaRPr lang="es-ES" dirty="0" smtClean="0"/>
          </a:p>
          <a:p>
            <a:pPr lvl="2" algn="just"/>
            <a:endParaRPr lang="es-ES" dirty="0" smtClean="0"/>
          </a:p>
          <a:p>
            <a:pPr lvl="2" algn="just"/>
            <a:endParaRPr lang="es-ES" dirty="0" smtClean="0"/>
          </a:p>
          <a:p>
            <a:pPr lvl="2" algn="just"/>
            <a:endParaRPr lang="es-ES" dirty="0" smtClean="0"/>
          </a:p>
          <a:p>
            <a:pPr lvl="2" algn="just"/>
            <a:endParaRPr lang="es-ES" dirty="0" smtClean="0"/>
          </a:p>
          <a:p>
            <a:pPr algn="r">
              <a:buNone/>
            </a:pPr>
            <a:r>
              <a:rPr lang="es-ES" dirty="0" smtClean="0"/>
              <a:t>Muchas gracias</a:t>
            </a:r>
            <a:endParaRPr lang="es-E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1752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Volviendo a los orígenes: el Ciclo de Vida de la Gestión Cultural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Recordemos que las tareas de un Gestor Cultural eran:</a:t>
            </a:r>
          </a:p>
          <a:p>
            <a:pPr lvl="1"/>
            <a:r>
              <a:rPr lang="es-ES" dirty="0" smtClean="0"/>
              <a:t>Identificar</a:t>
            </a:r>
          </a:p>
          <a:p>
            <a:pPr lvl="1"/>
            <a:r>
              <a:rPr lang="es-ES" dirty="0" smtClean="0"/>
              <a:t>Describir</a:t>
            </a:r>
          </a:p>
          <a:p>
            <a:pPr lvl="1"/>
            <a:r>
              <a:rPr lang="es-ES" dirty="0" smtClean="0"/>
              <a:t>Almacenar</a:t>
            </a:r>
          </a:p>
          <a:p>
            <a:pPr lvl="1"/>
            <a:r>
              <a:rPr lang="es-ES" dirty="0" smtClean="0"/>
              <a:t>Compartir</a:t>
            </a:r>
          </a:p>
          <a:p>
            <a:pPr lvl="1"/>
            <a:r>
              <a:rPr lang="es-ES" dirty="0" smtClean="0"/>
              <a:t>Activar</a:t>
            </a:r>
          </a:p>
          <a:p>
            <a:r>
              <a:rPr lang="es-ES" dirty="0" smtClean="0"/>
              <a:t>Vamos a hacer un repaso, ahora mezclado con lo demás que hemos visto en el </a:t>
            </a:r>
            <a:r>
              <a:rPr lang="es-ES" dirty="0" smtClean="0"/>
              <a:t>taller, </a:t>
            </a:r>
            <a:r>
              <a:rPr lang="es-ES" dirty="0" smtClean="0"/>
              <a:t>de esas tareas.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 rot="16200000">
            <a:off x="-613325" y="3555358"/>
            <a:ext cx="3143272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Identificar Entidades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171253" y="3724743"/>
            <a:ext cx="348204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Seleccionar un Estándar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1786626" y="2895190"/>
            <a:ext cx="1822935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Modelo E-R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1581590" y="3944355"/>
            <a:ext cx="3921266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Modelo Relacional (Tablas)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 rot="16200000">
            <a:off x="2186851" y="4242514"/>
            <a:ext cx="451758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Definición de Tipos de Usuarios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 rot="16200000">
            <a:off x="3958549" y="3366473"/>
            <a:ext cx="2765501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Poblar / Migración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 rot="16200000">
            <a:off x="4749385" y="3504331"/>
            <a:ext cx="3041217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Generación de Vistas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6274467" y="2869542"/>
            <a:ext cx="1771639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Publicación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6394342" y="3606923"/>
            <a:ext cx="3246402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Herramientas Sociales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 rot="16200000">
            <a:off x="-613325" y="3555358"/>
            <a:ext cx="314327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Identificar Entidades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171253" y="3724743"/>
            <a:ext cx="348204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Seleccionar un Estándar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1786626" y="2895190"/>
            <a:ext cx="182293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Modelo E-R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1581590" y="3944355"/>
            <a:ext cx="392126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Modelo Relacional (Tablas)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 rot="16200000">
            <a:off x="2186851" y="4242514"/>
            <a:ext cx="451758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Definición de Tipos de Usuarios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 rot="16200000">
            <a:off x="3958549" y="3366473"/>
            <a:ext cx="2765501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Poblar / Migración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 rot="16200000">
            <a:off x="4749385" y="3504331"/>
            <a:ext cx="3041217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Generación de Vistas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6274467" y="2869542"/>
            <a:ext cx="1771639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Publicación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6394342" y="3606923"/>
            <a:ext cx="3246402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Herramientas Sociales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00034" y="6000768"/>
            <a:ext cx="181812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Pasos Manuales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 rot="16200000">
            <a:off x="-613325" y="3555358"/>
            <a:ext cx="314327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Identificar Entidades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171253" y="3724743"/>
            <a:ext cx="348204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Seleccionar un Estándar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1786626" y="2895190"/>
            <a:ext cx="182293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Modelo E-R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1581590" y="3944355"/>
            <a:ext cx="392126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Modelo Relacional (Tablas)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 rot="16200000">
            <a:off x="2186851" y="4242514"/>
            <a:ext cx="451758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rgbClr val="C00000"/>
                </a:solidFill>
              </a:rPr>
              <a:t>Definición de Tipos de Usuarios</a:t>
            </a:r>
            <a:endParaRPr lang="es-ES" sz="2400" dirty="0">
              <a:solidFill>
                <a:srgbClr val="C0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 rot="16200000">
            <a:off x="3958549" y="3366473"/>
            <a:ext cx="2765501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Poblar / Migración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 rot="16200000">
            <a:off x="4749385" y="3504331"/>
            <a:ext cx="3041217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Generación de Vistas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 rot="16200000">
            <a:off x="6274467" y="2869542"/>
            <a:ext cx="1771639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Publicación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6394342" y="3606923"/>
            <a:ext cx="3246402" cy="46166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Herramientas Sociales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500034" y="6000768"/>
            <a:ext cx="1818126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dirty="0" smtClean="0"/>
              <a:t>Pasos Manuales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143504" y="5715016"/>
            <a:ext cx="3357586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Pasos que necesitan un soporte Informático (físico)</a:t>
            </a:r>
            <a:endParaRPr lang="es-E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IDACA: Barroco Hispanoamericano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8 CuadroTexto"/>
          <p:cNvSpPr txBox="1"/>
          <p:nvPr/>
        </p:nvSpPr>
        <p:spPr>
          <a:xfrm rot="16200000">
            <a:off x="-613325" y="3555358"/>
            <a:ext cx="314327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Identificar Entidades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428728" y="2643182"/>
            <a:ext cx="7143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Entidades Relacionadas: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Obras (reconocer la dificultad de la diversidad de tipos).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Creadores.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Eventos históricos relacionados.</a:t>
            </a:r>
          </a:p>
          <a:p>
            <a:pPr>
              <a:buFont typeface="Arial" pitchFamily="34" charset="0"/>
              <a:buChar char="•"/>
            </a:pPr>
            <a:r>
              <a:rPr lang="es-ES" sz="2400" dirty="0" smtClean="0"/>
              <a:t> Localizaciones Geográficas.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IDACA: Un ejemplo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 rot="16200000">
            <a:off x="-795840" y="3724743"/>
            <a:ext cx="3482043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Seleccionar un Estándar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428728" y="2643182"/>
            <a:ext cx="71438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smtClean="0"/>
              <a:t>En este caso concreto, como estamos interesados en catalogar obras de arte, es más fácil partir del estándar CDWA y adaptarlo a las necesidades del proyecto.</a:t>
            </a:r>
          </a:p>
          <a:p>
            <a:r>
              <a:rPr lang="es-ES" sz="2400" dirty="0" smtClean="0"/>
              <a:t>Normalmente, el </a:t>
            </a:r>
            <a:r>
              <a:rPr lang="es-ES" sz="2400" dirty="0" err="1" smtClean="0"/>
              <a:t>Dublin</a:t>
            </a:r>
            <a:r>
              <a:rPr lang="es-ES" sz="2400" dirty="0" smtClean="0"/>
              <a:t> </a:t>
            </a:r>
            <a:r>
              <a:rPr lang="es-ES" sz="2400" dirty="0" err="1" smtClean="0"/>
              <a:t>Core</a:t>
            </a:r>
            <a:r>
              <a:rPr lang="es-ES" sz="2400" dirty="0" smtClean="0"/>
              <a:t> es útil para proyectos en los que se catalogan objetos que no se corresponden con obras de arte.</a:t>
            </a:r>
          </a:p>
          <a:p>
            <a:r>
              <a:rPr lang="es-ES" sz="2400" dirty="0" smtClean="0"/>
              <a:t>Una opción es utilizar CDWA para unas entidades y </a:t>
            </a:r>
            <a:r>
              <a:rPr lang="es-ES" sz="2400" dirty="0" err="1" smtClean="0"/>
              <a:t>Dublin</a:t>
            </a:r>
            <a:r>
              <a:rPr lang="es-ES" sz="2400" dirty="0" smtClean="0"/>
              <a:t> </a:t>
            </a:r>
            <a:r>
              <a:rPr lang="es-ES" sz="2400" dirty="0" err="1" smtClean="0"/>
              <a:t>Core</a:t>
            </a:r>
            <a:r>
              <a:rPr lang="es-ES" sz="2400" dirty="0" smtClean="0"/>
              <a:t> para otras.</a:t>
            </a:r>
            <a:endParaRPr lang="es-E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IDACA: Un ejemplo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1" name="10 CuadroTexto"/>
          <p:cNvSpPr txBox="1"/>
          <p:nvPr/>
        </p:nvSpPr>
        <p:spPr>
          <a:xfrm rot="16200000">
            <a:off x="33714" y="2895190"/>
            <a:ext cx="1822935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Modelo E-R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026" name="Picture 2" descr="C:\Users\Fernando\Desktop\Uruguay\bd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2571744"/>
            <a:ext cx="5168343" cy="380048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IDACA: Un ejemplo</a:t>
            </a:r>
            <a:endParaRPr lang="es-ES" dirty="0"/>
          </a:p>
        </p:txBody>
      </p:sp>
      <p:grpSp>
        <p:nvGrpSpPr>
          <p:cNvPr id="3" name="5 Grupo"/>
          <p:cNvGrpSpPr/>
          <p:nvPr/>
        </p:nvGrpSpPr>
        <p:grpSpPr>
          <a:xfrm>
            <a:off x="357158" y="2071678"/>
            <a:ext cx="8429684" cy="357190"/>
            <a:chOff x="357158" y="1857364"/>
            <a:chExt cx="8429684" cy="357190"/>
          </a:xfrm>
          <a:gradFill flip="none" rotWithShape="1">
            <a:gsLst>
              <a:gs pos="0">
                <a:schemeClr val="tx2">
                  <a:lumMod val="50000"/>
                </a:schemeClr>
              </a:gs>
              <a:gs pos="85000">
                <a:schemeClr val="bg2">
                  <a:lumMod val="50000"/>
                  <a:tint val="44500"/>
                  <a:satMod val="160000"/>
                </a:schemeClr>
              </a:gs>
              <a:gs pos="100000">
                <a:schemeClr val="bg2">
                  <a:lumMod val="50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grpSpPr>
        <p:sp>
          <p:nvSpPr>
            <p:cNvPr id="4" name="3 Rectángulo"/>
            <p:cNvSpPr/>
            <p:nvPr/>
          </p:nvSpPr>
          <p:spPr>
            <a:xfrm>
              <a:off x="357158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" name="4 Rectángulo"/>
            <p:cNvSpPr/>
            <p:nvPr/>
          </p:nvSpPr>
          <p:spPr>
            <a:xfrm rot="10800000">
              <a:off x="4572000" y="1857364"/>
              <a:ext cx="4214842" cy="35719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7" name="6 Rectángulo"/>
          <p:cNvSpPr/>
          <p:nvPr/>
        </p:nvSpPr>
        <p:spPr>
          <a:xfrm>
            <a:off x="571472" y="1357298"/>
            <a:ext cx="7907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31550" cmpd="sng">
                  <a:solidFill>
                    <a:schemeClr val="bg2">
                      <a:lumMod val="25000"/>
                    </a:schemeClr>
                  </a:solidFill>
                  <a:prstDash val="solid"/>
                </a:ln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        D       A       C       A</a:t>
            </a:r>
            <a:endParaRPr lang="es-ES" sz="5400" b="1" cap="none" spc="0" dirty="0">
              <a:ln w="31550" cmpd="sng">
                <a:solidFill>
                  <a:schemeClr val="bg2">
                    <a:lumMod val="25000"/>
                  </a:schemeClr>
                </a:solidFill>
                <a:prstDash val="solid"/>
              </a:ln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11 CuadroTexto"/>
          <p:cNvSpPr txBox="1"/>
          <p:nvPr/>
        </p:nvSpPr>
        <p:spPr>
          <a:xfrm rot="16200000">
            <a:off x="-1015452" y="3944355"/>
            <a:ext cx="3921266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sz="2400" dirty="0" smtClean="0">
                <a:solidFill>
                  <a:schemeClr val="bg2">
                    <a:lumMod val="10000"/>
                  </a:schemeClr>
                </a:solidFill>
              </a:rPr>
              <a:t>Modelo Relacional (Tablas)</a:t>
            </a:r>
            <a:endParaRPr lang="es-ES"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18" name="17 Imagen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2428868"/>
            <a:ext cx="6000792" cy="407196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7"/>
  <p:tag name="MMPROD_UIDATA" val="&lt;database version=&quot;7.0&quot;&gt;&lt;object type=&quot;1&quot; unique_id=&quot;10001&quot;&gt;&lt;object type=&quot;8&quot; unique_id=&quot;10399&quot;&gt;&lt;/object&gt;&lt;object type=&quot;2&quot; unique_id=&quot;10400&quot;&gt;&lt;object type=&quot;3&quot; unique_id=&quot;10401&quot;&gt;&lt;property id=&quot;20148&quot; value=&quot;5&quot;/&gt;&lt;property id=&quot;20300&quot; value=&quot;Slide 1 - &amp;quot;A Modo de Resumen&amp;quot;&quot;/&gt;&lt;property id=&quot;20307&quot; value=&quot;256&quot;/&gt;&lt;/object&gt;&lt;object type=&quot;3&quot; unique_id=&quot;10402&quot;&gt;&lt;property id=&quot;20148&quot; value=&quot;5&quot;/&gt;&lt;property id=&quot;20300&quot; value=&quot;Slide 2 - &amp;quot;Volviendo a los orígenes: el Ciclo de Vida de la Gestión Cultural&amp;quot;&quot;/&gt;&lt;property id=&quot;20307&quot; value=&quot;257&quot;/&gt;&lt;/object&gt;&lt;object type=&quot;3&quot; unique_id=&quot;10403&quot;&gt;&lt;property id=&quot;20148&quot; value=&quot;5&quot;/&gt;&lt;property id=&quot;20300&quot; value=&quot;Slide 3 - &amp;quot;IDACA&amp;quot;&quot;/&gt;&lt;property id=&quot;20307&quot; value=&quot;258&quot;/&gt;&lt;/object&gt;&lt;object type=&quot;3&quot; unique_id=&quot;10404&quot;&gt;&lt;property id=&quot;20148&quot; value=&quot;5&quot;/&gt;&lt;property id=&quot;20300&quot; value=&quot;Slide 4 - &amp;quot;IDACA&amp;quot;&quot;/&gt;&lt;property id=&quot;20307&quot; value=&quot;259&quot;/&gt;&lt;/object&gt;&lt;object type=&quot;3&quot; unique_id=&quot;10405&quot;&gt;&lt;property id=&quot;20148&quot; value=&quot;5&quot;/&gt;&lt;property id=&quot;20300&quot; value=&quot;Slide 5 - &amp;quot;IDACA&amp;quot;&quot;/&gt;&lt;property id=&quot;20307&quot; value=&quot;260&quot;/&gt;&lt;/object&gt;&lt;object type=&quot;3&quot; unique_id=&quot;10406&quot;&gt;&lt;property id=&quot;20148&quot; value=&quot;5&quot;/&gt;&lt;property id=&quot;20300&quot; value=&quot;Slide 6 - &amp;quot;IDACA: Barroco Hispanoamericano&amp;quot;&quot;/&gt;&lt;property id=&quot;20307&quot; value=&quot;261&quot;/&gt;&lt;/object&gt;&lt;object type=&quot;3&quot; unique_id=&quot;10407&quot;&gt;&lt;property id=&quot;20148&quot; value=&quot;5&quot;/&gt;&lt;property id=&quot;20300&quot; value=&quot;Slide 7 - &amp;quot;IDACA: Un ejemplo&amp;quot;&quot;/&gt;&lt;property id=&quot;20307&quot; value=&quot;262&quot;/&gt;&lt;/object&gt;&lt;object type=&quot;3&quot; unique_id=&quot;10408&quot;&gt;&lt;property id=&quot;20148&quot; value=&quot;5&quot;/&gt;&lt;property id=&quot;20300&quot; value=&quot;Slide 8 - &amp;quot;IDACA: Un ejemplo&amp;quot;&quot;/&gt;&lt;property id=&quot;20307&quot; value=&quot;263&quot;/&gt;&lt;/object&gt;&lt;object type=&quot;3&quot; unique_id=&quot;10409&quot;&gt;&lt;property id=&quot;20148&quot; value=&quot;5&quot;/&gt;&lt;property id=&quot;20300&quot; value=&quot;Slide 9 - &amp;quot;IDACA: Un ejemplo&amp;quot;&quot;/&gt;&lt;property id=&quot;20307&quot; value=&quot;264&quot;/&gt;&lt;/object&gt;&lt;object type=&quot;3&quot; unique_id=&quot;10410&quot;&gt;&lt;property id=&quot;20148&quot; value=&quot;5&quot;/&gt;&lt;property id=&quot;20300&quot; value=&quot;Slide 10 - &amp;quot;IDACA: Un ejemplo&amp;quot;&quot;/&gt;&lt;property id=&quot;20307&quot; value=&quot;265&quot;/&gt;&lt;/object&gt;&lt;object type=&quot;3&quot; unique_id=&quot;10411&quot;&gt;&lt;property id=&quot;20148&quot; value=&quot;5&quot;/&gt;&lt;property id=&quot;20300&quot; value=&quot;Slide 11 - &amp;quot;IDACA: Un ejemplo&amp;quot;&quot;/&gt;&lt;property id=&quot;20307&quot; value=&quot;266&quot;/&gt;&lt;/object&gt;&lt;object type=&quot;3&quot; unique_id=&quot;10412&quot;&gt;&lt;property id=&quot;20148&quot; value=&quot;5&quot;/&gt;&lt;property id=&quot;20300&quot; value=&quot;Slide 12 - &amp;quot;IDACA: Un ejemplo&amp;quot;&quot;/&gt;&lt;property id=&quot;20307&quot; value=&quot;267&quot;/&gt;&lt;/object&gt;&lt;object type=&quot;3&quot; unique_id=&quot;10413&quot;&gt;&lt;property id=&quot;20148&quot; value=&quot;5&quot;/&gt;&lt;property id=&quot;20300&quot; value=&quot;Slide 13 - &amp;quot;IDACA: Un ejemplo&amp;quot;&quot;/&gt;&lt;property id=&quot;20307&quot; value=&quot;269&quot;/&gt;&lt;/object&gt;&lt;object type=&quot;3&quot; unique_id=&quot;10414&quot;&gt;&lt;property id=&quot;20148&quot; value=&quot;5&quot;/&gt;&lt;property id=&quot;20300&quot; value=&quot;Slide 14 - &amp;quot;Para acabar&amp;quot;&quot;/&gt;&lt;property id=&quot;20307&quot; value=&quot;270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l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112</TotalTime>
  <Words>572</Words>
  <Application>Microsoft Office PowerPoint</Application>
  <PresentationFormat>Presentación en pantalla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Civil</vt:lpstr>
      <vt:lpstr>A Modo de Resumen</vt:lpstr>
      <vt:lpstr>Volviendo a los orígenes: el Ciclo de Vida de la Gestión Cultural</vt:lpstr>
      <vt:lpstr>IDACA</vt:lpstr>
      <vt:lpstr>IDACA</vt:lpstr>
      <vt:lpstr>IDACA</vt:lpstr>
      <vt:lpstr>IDACA: Barroco Hispanoamericano</vt:lpstr>
      <vt:lpstr>IDACA: Un ejemplo</vt:lpstr>
      <vt:lpstr>IDACA: Un ejemplo</vt:lpstr>
      <vt:lpstr>IDACA: Un ejemplo</vt:lpstr>
      <vt:lpstr>IDACA: Un ejemplo</vt:lpstr>
      <vt:lpstr>IDACA: Un ejemplo</vt:lpstr>
      <vt:lpstr>IDACA: Un ejemplo</vt:lpstr>
      <vt:lpstr>IDACA: Un ejemplo</vt:lpstr>
      <vt:lpstr>Para acabar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Resumen Aplicado</dc:title>
  <dc:creator>Fernando</dc:creator>
  <cp:lastModifiedBy>Fernando</cp:lastModifiedBy>
  <cp:revision>14</cp:revision>
  <dcterms:created xsi:type="dcterms:W3CDTF">2009-07-17T02:19:47Z</dcterms:created>
  <dcterms:modified xsi:type="dcterms:W3CDTF">2010-11-28T19:35:07Z</dcterms:modified>
</cp:coreProperties>
</file>